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9" r:id="rId6"/>
    <p:sldId id="290" r:id="rId7"/>
    <p:sldId id="291" r:id="rId8"/>
    <p:sldId id="260" r:id="rId9"/>
    <p:sldId id="261" r:id="rId10"/>
    <p:sldId id="262" r:id="rId11"/>
    <p:sldId id="265" r:id="rId12"/>
    <p:sldId id="263" r:id="rId13"/>
    <p:sldId id="264" r:id="rId14"/>
    <p:sldId id="266" r:id="rId15"/>
    <p:sldId id="275" r:id="rId16"/>
    <p:sldId id="274" r:id="rId17"/>
    <p:sldId id="267" r:id="rId18"/>
    <p:sldId id="268" r:id="rId19"/>
    <p:sldId id="277" r:id="rId20"/>
    <p:sldId id="269" r:id="rId21"/>
    <p:sldId id="270" r:id="rId22"/>
    <p:sldId id="271" r:id="rId23"/>
    <p:sldId id="273" r:id="rId24"/>
    <p:sldId id="292" r:id="rId25"/>
    <p:sldId id="272" r:id="rId26"/>
    <p:sldId id="276" r:id="rId27"/>
    <p:sldId id="278" r:id="rId28"/>
    <p:sldId id="279" r:id="rId29"/>
    <p:sldId id="280" r:id="rId30"/>
    <p:sldId id="281" r:id="rId31"/>
    <p:sldId id="283" r:id="rId32"/>
    <p:sldId id="284" r:id="rId33"/>
    <p:sldId id="285" r:id="rId34"/>
    <p:sldId id="288" r:id="rId35"/>
    <p:sldId id="286" r:id="rId36"/>
    <p:sldId id="287" r:id="rId37"/>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DB2DA23-539C-4552-9505-B993FF465D04}" type="datetimeFigureOut">
              <a:rPr kumimoji="1" lang="ja-JP" altLang="en-US" smtClean="0"/>
              <a:t>2018/8/15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9EAEF8-DFED-42E4-86DA-D4CB1ECBB39E}" type="slidenum">
              <a:rPr kumimoji="1" lang="ja-JP" altLang="en-US" smtClean="0"/>
              <a:t>‹#›</a:t>
            </a:fld>
            <a:endParaRPr kumimoji="1" lang="ja-JP" altLang="en-US"/>
          </a:p>
        </p:txBody>
      </p:sp>
    </p:spTree>
    <p:extLst>
      <p:ext uri="{BB962C8B-B14F-4D97-AF65-F5344CB8AC3E}">
        <p14:creationId xmlns:p14="http://schemas.microsoft.com/office/powerpoint/2010/main" val="743799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DB2DA23-539C-4552-9505-B993FF465D04}" type="datetimeFigureOut">
              <a:rPr kumimoji="1" lang="ja-JP" altLang="en-US" smtClean="0"/>
              <a:t>2018/8/15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9EAEF8-DFED-42E4-86DA-D4CB1ECBB39E}" type="slidenum">
              <a:rPr kumimoji="1" lang="ja-JP" altLang="en-US" smtClean="0"/>
              <a:t>‹#›</a:t>
            </a:fld>
            <a:endParaRPr kumimoji="1" lang="ja-JP" altLang="en-US"/>
          </a:p>
        </p:txBody>
      </p:sp>
    </p:spTree>
    <p:extLst>
      <p:ext uri="{BB962C8B-B14F-4D97-AF65-F5344CB8AC3E}">
        <p14:creationId xmlns:p14="http://schemas.microsoft.com/office/powerpoint/2010/main" val="3173739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DB2DA23-539C-4552-9505-B993FF465D04}" type="datetimeFigureOut">
              <a:rPr kumimoji="1" lang="ja-JP" altLang="en-US" smtClean="0"/>
              <a:t>2018/8/15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9EAEF8-DFED-42E4-86DA-D4CB1ECBB39E}" type="slidenum">
              <a:rPr kumimoji="1" lang="ja-JP" altLang="en-US" smtClean="0"/>
              <a:t>‹#›</a:t>
            </a:fld>
            <a:endParaRPr kumimoji="1" lang="ja-JP" altLang="en-US"/>
          </a:p>
        </p:txBody>
      </p:sp>
    </p:spTree>
    <p:extLst>
      <p:ext uri="{BB962C8B-B14F-4D97-AF65-F5344CB8AC3E}">
        <p14:creationId xmlns:p14="http://schemas.microsoft.com/office/powerpoint/2010/main" val="1549827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DB2DA23-539C-4552-9505-B993FF465D04}" type="datetimeFigureOut">
              <a:rPr kumimoji="1" lang="ja-JP" altLang="en-US" smtClean="0"/>
              <a:t>2018/8/15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9EAEF8-DFED-42E4-86DA-D4CB1ECBB39E}" type="slidenum">
              <a:rPr kumimoji="1" lang="ja-JP" altLang="en-US" smtClean="0"/>
              <a:t>‹#›</a:t>
            </a:fld>
            <a:endParaRPr kumimoji="1" lang="ja-JP" altLang="en-US"/>
          </a:p>
        </p:txBody>
      </p:sp>
    </p:spTree>
    <p:extLst>
      <p:ext uri="{BB962C8B-B14F-4D97-AF65-F5344CB8AC3E}">
        <p14:creationId xmlns:p14="http://schemas.microsoft.com/office/powerpoint/2010/main" val="923549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DB2DA23-539C-4552-9505-B993FF465D04}" type="datetimeFigureOut">
              <a:rPr kumimoji="1" lang="ja-JP" altLang="en-US" smtClean="0"/>
              <a:t>2018/8/15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9EAEF8-DFED-42E4-86DA-D4CB1ECBB39E}" type="slidenum">
              <a:rPr kumimoji="1" lang="ja-JP" altLang="en-US" smtClean="0"/>
              <a:t>‹#›</a:t>
            </a:fld>
            <a:endParaRPr kumimoji="1" lang="ja-JP" altLang="en-US"/>
          </a:p>
        </p:txBody>
      </p:sp>
    </p:spTree>
    <p:extLst>
      <p:ext uri="{BB962C8B-B14F-4D97-AF65-F5344CB8AC3E}">
        <p14:creationId xmlns:p14="http://schemas.microsoft.com/office/powerpoint/2010/main" val="3711178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DB2DA23-539C-4552-9505-B993FF465D04}" type="datetimeFigureOut">
              <a:rPr kumimoji="1" lang="ja-JP" altLang="en-US" smtClean="0"/>
              <a:t>2018/8/15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29EAEF8-DFED-42E4-86DA-D4CB1ECBB39E}" type="slidenum">
              <a:rPr kumimoji="1" lang="ja-JP" altLang="en-US" smtClean="0"/>
              <a:t>‹#›</a:t>
            </a:fld>
            <a:endParaRPr kumimoji="1" lang="ja-JP" altLang="en-US"/>
          </a:p>
        </p:txBody>
      </p:sp>
    </p:spTree>
    <p:extLst>
      <p:ext uri="{BB962C8B-B14F-4D97-AF65-F5344CB8AC3E}">
        <p14:creationId xmlns:p14="http://schemas.microsoft.com/office/powerpoint/2010/main" val="1377808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DB2DA23-539C-4552-9505-B993FF465D04}" type="datetimeFigureOut">
              <a:rPr kumimoji="1" lang="ja-JP" altLang="en-US" smtClean="0"/>
              <a:t>2018/8/15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29EAEF8-DFED-42E4-86DA-D4CB1ECBB39E}" type="slidenum">
              <a:rPr kumimoji="1" lang="ja-JP" altLang="en-US" smtClean="0"/>
              <a:t>‹#›</a:t>
            </a:fld>
            <a:endParaRPr kumimoji="1" lang="ja-JP" altLang="en-US"/>
          </a:p>
        </p:txBody>
      </p:sp>
    </p:spTree>
    <p:extLst>
      <p:ext uri="{BB962C8B-B14F-4D97-AF65-F5344CB8AC3E}">
        <p14:creationId xmlns:p14="http://schemas.microsoft.com/office/powerpoint/2010/main" val="265059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DB2DA23-539C-4552-9505-B993FF465D04}" type="datetimeFigureOut">
              <a:rPr kumimoji="1" lang="ja-JP" altLang="en-US" smtClean="0"/>
              <a:t>2018/8/15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29EAEF8-DFED-42E4-86DA-D4CB1ECBB39E}" type="slidenum">
              <a:rPr kumimoji="1" lang="ja-JP" altLang="en-US" smtClean="0"/>
              <a:t>‹#›</a:t>
            </a:fld>
            <a:endParaRPr kumimoji="1" lang="ja-JP" altLang="en-US"/>
          </a:p>
        </p:txBody>
      </p:sp>
    </p:spTree>
    <p:extLst>
      <p:ext uri="{BB962C8B-B14F-4D97-AF65-F5344CB8AC3E}">
        <p14:creationId xmlns:p14="http://schemas.microsoft.com/office/powerpoint/2010/main" val="211681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DB2DA23-539C-4552-9505-B993FF465D04}" type="datetimeFigureOut">
              <a:rPr kumimoji="1" lang="ja-JP" altLang="en-US" smtClean="0"/>
              <a:t>2018/8/15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29EAEF8-DFED-42E4-86DA-D4CB1ECBB39E}" type="slidenum">
              <a:rPr kumimoji="1" lang="ja-JP" altLang="en-US" smtClean="0"/>
              <a:t>‹#›</a:t>
            </a:fld>
            <a:endParaRPr kumimoji="1" lang="ja-JP" altLang="en-US"/>
          </a:p>
        </p:txBody>
      </p:sp>
    </p:spTree>
    <p:extLst>
      <p:ext uri="{BB962C8B-B14F-4D97-AF65-F5344CB8AC3E}">
        <p14:creationId xmlns:p14="http://schemas.microsoft.com/office/powerpoint/2010/main" val="633015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DB2DA23-539C-4552-9505-B993FF465D04}" type="datetimeFigureOut">
              <a:rPr kumimoji="1" lang="ja-JP" altLang="en-US" smtClean="0"/>
              <a:t>2018/8/15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29EAEF8-DFED-42E4-86DA-D4CB1ECBB39E}" type="slidenum">
              <a:rPr kumimoji="1" lang="ja-JP" altLang="en-US" smtClean="0"/>
              <a:t>‹#›</a:t>
            </a:fld>
            <a:endParaRPr kumimoji="1" lang="ja-JP" altLang="en-US"/>
          </a:p>
        </p:txBody>
      </p:sp>
    </p:spTree>
    <p:extLst>
      <p:ext uri="{BB962C8B-B14F-4D97-AF65-F5344CB8AC3E}">
        <p14:creationId xmlns:p14="http://schemas.microsoft.com/office/powerpoint/2010/main" val="1666339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DB2DA23-539C-4552-9505-B993FF465D04}" type="datetimeFigureOut">
              <a:rPr kumimoji="1" lang="ja-JP" altLang="en-US" smtClean="0"/>
              <a:t>2018/8/15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29EAEF8-DFED-42E4-86DA-D4CB1ECBB39E}" type="slidenum">
              <a:rPr kumimoji="1" lang="ja-JP" altLang="en-US" smtClean="0"/>
              <a:t>‹#›</a:t>
            </a:fld>
            <a:endParaRPr kumimoji="1" lang="ja-JP" altLang="en-US"/>
          </a:p>
        </p:txBody>
      </p:sp>
    </p:spTree>
    <p:extLst>
      <p:ext uri="{BB962C8B-B14F-4D97-AF65-F5344CB8AC3E}">
        <p14:creationId xmlns:p14="http://schemas.microsoft.com/office/powerpoint/2010/main" val="2799154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2DA23-539C-4552-9505-B993FF465D04}" type="datetimeFigureOut">
              <a:rPr kumimoji="1" lang="ja-JP" altLang="en-US" smtClean="0"/>
              <a:t>2018/8/15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EAEF8-DFED-42E4-86DA-D4CB1ECBB39E}" type="slidenum">
              <a:rPr kumimoji="1" lang="ja-JP" altLang="en-US" smtClean="0"/>
              <a:t>‹#›</a:t>
            </a:fld>
            <a:endParaRPr kumimoji="1" lang="ja-JP" altLang="en-US"/>
          </a:p>
        </p:txBody>
      </p:sp>
    </p:spTree>
    <p:extLst>
      <p:ext uri="{BB962C8B-B14F-4D97-AF65-F5344CB8AC3E}">
        <p14:creationId xmlns:p14="http://schemas.microsoft.com/office/powerpoint/2010/main" val="148207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1745528"/>
          </a:xfrm>
        </p:spPr>
        <p:txBody>
          <a:bodyPr/>
          <a:lstStyle/>
          <a:p>
            <a:r>
              <a:rPr lang="ja-JP" altLang="en-US" dirty="0" smtClean="0"/>
              <a:t>安全衛生保護</a:t>
            </a:r>
            <a:r>
              <a:rPr lang="ja-JP" altLang="en-US" dirty="0"/>
              <a:t>具製造販売メーカーの財務分析</a:t>
            </a:r>
            <a:endParaRPr kumimoji="1" lang="ja-JP" altLang="en-US" dirty="0"/>
          </a:p>
        </p:txBody>
      </p:sp>
      <p:sp>
        <p:nvSpPr>
          <p:cNvPr id="3" name="サブタイトル 2"/>
          <p:cNvSpPr>
            <a:spLocks noGrp="1"/>
          </p:cNvSpPr>
          <p:nvPr>
            <p:ph type="subTitle" idx="1"/>
          </p:nvPr>
        </p:nvSpPr>
        <p:spPr>
          <a:xfrm>
            <a:off x="1524000" y="3944941"/>
            <a:ext cx="9144000" cy="1655762"/>
          </a:xfrm>
        </p:spPr>
        <p:txBody>
          <a:bodyPr>
            <a:normAutofit lnSpcReduction="10000"/>
          </a:bodyPr>
          <a:lstStyle/>
          <a:p>
            <a:r>
              <a:rPr kumimoji="1" lang="en-US" altLang="ja-JP" dirty="0" smtClean="0"/>
              <a:t>2018</a:t>
            </a:r>
            <a:r>
              <a:rPr kumimoji="1" lang="ja-JP" altLang="en-US" dirty="0" smtClean="0"/>
              <a:t>年</a:t>
            </a:r>
            <a:r>
              <a:rPr kumimoji="1" lang="en-US" altLang="ja-JP" dirty="0" smtClean="0"/>
              <a:t>8</a:t>
            </a:r>
            <a:r>
              <a:rPr kumimoji="1" lang="ja-JP" altLang="en-US" dirty="0" smtClean="0"/>
              <a:t>月</a:t>
            </a:r>
            <a:r>
              <a:rPr kumimoji="1" lang="en-US" altLang="ja-JP" dirty="0" smtClean="0"/>
              <a:t>15</a:t>
            </a:r>
            <a:r>
              <a:rPr kumimoji="1" lang="ja-JP" altLang="en-US" dirty="0" smtClean="0"/>
              <a:t>日</a:t>
            </a:r>
            <a:endParaRPr kumimoji="1" lang="en-US" altLang="ja-JP" dirty="0" smtClean="0"/>
          </a:p>
          <a:p>
            <a:endParaRPr kumimoji="1" lang="en-US" altLang="ja-JP" dirty="0" smtClean="0"/>
          </a:p>
          <a:p>
            <a:r>
              <a:rPr kumimoji="1" lang="ja-JP" altLang="en-US" dirty="0" smtClean="0"/>
              <a:t>財務診断研究会</a:t>
            </a:r>
            <a:endParaRPr kumimoji="1" lang="en-US" altLang="ja-JP" dirty="0" smtClean="0"/>
          </a:p>
          <a:p>
            <a:r>
              <a:rPr lang="ja-JP" altLang="en-US" dirty="0" smtClean="0"/>
              <a:t>中小企業診断士　伏見隆夫</a:t>
            </a:r>
            <a:endParaRPr kumimoji="1" lang="ja-JP" altLang="en-US" dirty="0"/>
          </a:p>
        </p:txBody>
      </p:sp>
    </p:spTree>
    <p:extLst>
      <p:ext uri="{BB962C8B-B14F-4D97-AF65-F5344CB8AC3E}">
        <p14:creationId xmlns:p14="http://schemas.microsoft.com/office/powerpoint/2010/main" val="1441225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92389"/>
            <a:ext cx="10515600" cy="1325563"/>
          </a:xfrm>
        </p:spPr>
        <p:txBody>
          <a:bodyPr/>
          <a:lstStyle/>
          <a:p>
            <a:r>
              <a:rPr lang="ja-JP" altLang="en-US" dirty="0"/>
              <a:t>安全衛生保護具業界の</a:t>
            </a:r>
            <a:r>
              <a:rPr lang="ja-JP" altLang="en-US" dirty="0" smtClean="0"/>
              <a:t>特徴（２）</a:t>
            </a:r>
            <a:endParaRPr kumimoji="1" lang="ja-JP" altLang="en-US" dirty="0"/>
          </a:p>
        </p:txBody>
      </p:sp>
      <p:sp>
        <p:nvSpPr>
          <p:cNvPr id="3" name="コンテンツ プレースホルダー 2"/>
          <p:cNvSpPr>
            <a:spLocks noGrp="1"/>
          </p:cNvSpPr>
          <p:nvPr>
            <p:ph idx="1"/>
          </p:nvPr>
        </p:nvSpPr>
        <p:spPr>
          <a:xfrm>
            <a:off x="838200" y="1700934"/>
            <a:ext cx="10515600" cy="4834948"/>
          </a:xfrm>
        </p:spPr>
        <p:txBody>
          <a:bodyPr>
            <a:normAutofit lnSpcReduction="10000"/>
          </a:bodyPr>
          <a:lstStyle/>
          <a:p>
            <a:r>
              <a:rPr kumimoji="1" lang="ja-JP" altLang="en-US" dirty="0" smtClean="0"/>
              <a:t>中堅規模の会社が多い。</a:t>
            </a:r>
            <a:endParaRPr kumimoji="1" lang="en-US" altLang="ja-JP" dirty="0" smtClean="0"/>
          </a:p>
          <a:p>
            <a:pPr marL="0" indent="0">
              <a:buNone/>
            </a:pPr>
            <a:r>
              <a:rPr lang="ja-JP" altLang="en-US" dirty="0" smtClean="0"/>
              <a:t>　　　最大手のミドリ安全が、売上</a:t>
            </a:r>
            <a:r>
              <a:rPr lang="en-US" altLang="ja-JP" dirty="0" smtClean="0"/>
              <a:t>900</a:t>
            </a:r>
            <a:r>
              <a:rPr lang="ja-JP" altLang="en-US" dirty="0" smtClean="0"/>
              <a:t>億円／年前後。</a:t>
            </a:r>
            <a:endParaRPr lang="en-US" altLang="ja-JP" dirty="0"/>
          </a:p>
          <a:p>
            <a:endParaRPr lang="en-US" altLang="ja-JP" dirty="0"/>
          </a:p>
          <a:p>
            <a:r>
              <a:rPr kumimoji="1" lang="ja-JP" altLang="en-US" dirty="0" smtClean="0"/>
              <a:t>全般的に社歴が長い。</a:t>
            </a:r>
            <a:endParaRPr kumimoji="1" lang="en-US" altLang="ja-JP" dirty="0" smtClean="0"/>
          </a:p>
          <a:p>
            <a:pPr marL="0" indent="0">
              <a:buNone/>
            </a:pPr>
            <a:r>
              <a:rPr lang="ja-JP" altLang="en-US" dirty="0"/>
              <a:t>　</a:t>
            </a:r>
            <a:r>
              <a:rPr lang="ja-JP" altLang="en-US" dirty="0" smtClean="0"/>
              <a:t>　　古くから確立された業界である。</a:t>
            </a:r>
            <a:endParaRPr kumimoji="1" lang="en-US" altLang="ja-JP" dirty="0" smtClean="0"/>
          </a:p>
          <a:p>
            <a:endParaRPr lang="en-US" altLang="ja-JP" dirty="0"/>
          </a:p>
          <a:p>
            <a:r>
              <a:rPr kumimoji="1" lang="ja-JP" altLang="en-US" dirty="0" smtClean="0"/>
              <a:t>株式非公開の会社が多い。</a:t>
            </a:r>
            <a:endParaRPr kumimoji="1" lang="en-US" altLang="ja-JP" dirty="0" smtClean="0"/>
          </a:p>
          <a:p>
            <a:pPr marL="0" indent="0">
              <a:buNone/>
            </a:pPr>
            <a:r>
              <a:rPr kumimoji="1" lang="ja-JP" altLang="en-US" dirty="0" smtClean="0"/>
              <a:t>　　　</a:t>
            </a:r>
            <a:r>
              <a:rPr lang="ja-JP" altLang="en-US" dirty="0" smtClean="0"/>
              <a:t>大手のミドリ安全、谷沢製作所なども非公開。</a:t>
            </a:r>
            <a:endParaRPr lang="en-US" altLang="ja-JP" dirty="0" smtClean="0"/>
          </a:p>
          <a:p>
            <a:pPr marL="0" indent="0">
              <a:buNone/>
            </a:pPr>
            <a:endParaRPr kumimoji="1" lang="en-US" altLang="ja-JP" dirty="0" smtClean="0"/>
          </a:p>
          <a:p>
            <a:r>
              <a:rPr lang="ja-JP" altLang="en-US" dirty="0"/>
              <a:t>今後</a:t>
            </a:r>
            <a:r>
              <a:rPr lang="ja-JP" altLang="en-US" dirty="0" smtClean="0"/>
              <a:t>の事業運営は？</a:t>
            </a:r>
            <a:endParaRPr kumimoji="1" lang="ja-JP" altLang="en-US" dirty="0"/>
          </a:p>
        </p:txBody>
      </p:sp>
    </p:spTree>
    <p:extLst>
      <p:ext uri="{BB962C8B-B14F-4D97-AF65-F5344CB8AC3E}">
        <p14:creationId xmlns:p14="http://schemas.microsoft.com/office/powerpoint/2010/main" val="2481488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主要保護具メーカーの設立年と取扱範囲</a:t>
            </a:r>
            <a:endParaRPr kumimoji="1" lang="ja-JP" altLang="en-US"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3149221159"/>
              </p:ext>
            </p:extLst>
          </p:nvPr>
        </p:nvGraphicFramePr>
        <p:xfrm>
          <a:off x="835298" y="1760952"/>
          <a:ext cx="10518502" cy="4555711"/>
        </p:xfrm>
        <a:graphic>
          <a:graphicData uri="http://schemas.openxmlformats.org/presentationml/2006/ole">
            <mc:AlternateContent xmlns:mc="http://schemas.openxmlformats.org/markup-compatibility/2006">
              <mc:Choice xmlns:v="urn:schemas-microsoft-com:vml" Requires="v">
                <p:oleObj spid="_x0000_s4103" name="Worksheet" r:id="rId3" imgW="8686800" imgH="3762184" progId="Excel.Sheet.12">
                  <p:embed/>
                </p:oleObj>
              </mc:Choice>
              <mc:Fallback>
                <p:oleObj name="Worksheet" r:id="rId3" imgW="8686800" imgH="3762184" progId="Excel.Sheet.12">
                  <p:embed/>
                  <p:pic>
                    <p:nvPicPr>
                      <p:cNvPr id="0" name=""/>
                      <p:cNvPicPr/>
                      <p:nvPr/>
                    </p:nvPicPr>
                    <p:blipFill>
                      <a:blip r:embed="rId4"/>
                      <a:stretch>
                        <a:fillRect/>
                      </a:stretch>
                    </p:blipFill>
                    <p:spPr>
                      <a:xfrm>
                        <a:off x="835298" y="1760952"/>
                        <a:ext cx="10518502" cy="4555711"/>
                      </a:xfrm>
                      <a:prstGeom prst="rect">
                        <a:avLst/>
                      </a:prstGeom>
                    </p:spPr>
                  </p:pic>
                </p:oleObj>
              </mc:Fallback>
            </mc:AlternateContent>
          </a:graphicData>
        </a:graphic>
      </p:graphicFrame>
      <p:sp>
        <p:nvSpPr>
          <p:cNvPr id="5" name="テキスト ボックス 4"/>
          <p:cNvSpPr txBox="1"/>
          <p:nvPr/>
        </p:nvSpPr>
        <p:spPr>
          <a:xfrm>
            <a:off x="2639291" y="6316663"/>
            <a:ext cx="2492990" cy="369332"/>
          </a:xfrm>
          <a:prstGeom prst="rect">
            <a:avLst/>
          </a:prstGeom>
          <a:noFill/>
        </p:spPr>
        <p:txBody>
          <a:bodyPr wrap="none" rtlCol="0">
            <a:spAutoFit/>
          </a:bodyPr>
          <a:lstStyle/>
          <a:p>
            <a:r>
              <a:rPr kumimoji="1" lang="ja-JP" altLang="en-US" dirty="0" smtClean="0"/>
              <a:t>（◎は今回の対象企業）</a:t>
            </a:r>
            <a:endParaRPr kumimoji="1" lang="ja-JP" altLang="en-US" dirty="0"/>
          </a:p>
        </p:txBody>
      </p:sp>
    </p:spTree>
    <p:extLst>
      <p:ext uri="{BB962C8B-B14F-4D97-AF65-F5344CB8AC3E}">
        <p14:creationId xmlns:p14="http://schemas.microsoft.com/office/powerpoint/2010/main" val="1311355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051689"/>
          </a:xfrm>
        </p:spPr>
        <p:txBody>
          <a:bodyPr/>
          <a:lstStyle/>
          <a:p>
            <a:r>
              <a:rPr kumimoji="1" lang="ja-JP" altLang="en-US" dirty="0" smtClean="0"/>
              <a:t>業界最大手：ミドリ安全のＢＳ</a:t>
            </a:r>
            <a:endParaRPr kumimoji="1" lang="ja-JP" altLang="en-US" dirty="0"/>
          </a:p>
        </p:txBody>
      </p:sp>
      <p:sp>
        <p:nvSpPr>
          <p:cNvPr id="5" name="テキスト ボックス 4"/>
          <p:cNvSpPr txBox="1"/>
          <p:nvPr/>
        </p:nvSpPr>
        <p:spPr>
          <a:xfrm>
            <a:off x="8696324" y="1416814"/>
            <a:ext cx="1709122" cy="369332"/>
          </a:xfrm>
          <a:prstGeom prst="rect">
            <a:avLst/>
          </a:prstGeom>
          <a:noFill/>
        </p:spPr>
        <p:txBody>
          <a:bodyPr wrap="none" rtlCol="0">
            <a:spAutoFit/>
          </a:bodyPr>
          <a:lstStyle/>
          <a:p>
            <a:r>
              <a:rPr kumimoji="1" lang="ja-JP" altLang="en-US" dirty="0" smtClean="0"/>
              <a:t>（決算公告より）</a:t>
            </a:r>
            <a:endParaRPr kumimoji="1" lang="ja-JP" altLang="en-US" dirty="0"/>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851368736"/>
              </p:ext>
            </p:extLst>
          </p:nvPr>
        </p:nvGraphicFramePr>
        <p:xfrm>
          <a:off x="1533900" y="1298863"/>
          <a:ext cx="8090529" cy="5413663"/>
        </p:xfrm>
        <a:graphic>
          <a:graphicData uri="http://schemas.openxmlformats.org/presentationml/2006/ole">
            <mc:AlternateContent xmlns:mc="http://schemas.openxmlformats.org/markup-compatibility/2006">
              <mc:Choice xmlns:v="urn:schemas-microsoft-com:vml" Requires="v">
                <p:oleObj spid="_x0000_s2057" name="Worksheet" r:id="rId3" imgW="7715321" imgH="5162360" progId="Excel.Sheet.12">
                  <p:embed/>
                </p:oleObj>
              </mc:Choice>
              <mc:Fallback>
                <p:oleObj name="Worksheet" r:id="rId3" imgW="7715321" imgH="5162360" progId="Excel.Sheet.12">
                  <p:embed/>
                  <p:pic>
                    <p:nvPicPr>
                      <p:cNvPr id="0" name=""/>
                      <p:cNvPicPr/>
                      <p:nvPr/>
                    </p:nvPicPr>
                    <p:blipFill>
                      <a:blip r:embed="rId4"/>
                      <a:stretch>
                        <a:fillRect/>
                      </a:stretch>
                    </p:blipFill>
                    <p:spPr>
                      <a:xfrm>
                        <a:off x="1533900" y="1298863"/>
                        <a:ext cx="8090529" cy="5413663"/>
                      </a:xfrm>
                      <a:prstGeom prst="rect">
                        <a:avLst/>
                      </a:prstGeom>
                    </p:spPr>
                  </p:pic>
                </p:oleObj>
              </mc:Fallback>
            </mc:AlternateContent>
          </a:graphicData>
        </a:graphic>
      </p:graphicFrame>
    </p:spTree>
    <p:extLst>
      <p:ext uri="{BB962C8B-B14F-4D97-AF65-F5344CB8AC3E}">
        <p14:creationId xmlns:p14="http://schemas.microsoft.com/office/powerpoint/2010/main" val="917574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業界最大手：ミドリ安全</a:t>
            </a:r>
            <a:r>
              <a:rPr lang="ja-JP" altLang="en-US" dirty="0" smtClean="0"/>
              <a:t>のＰＬ</a:t>
            </a:r>
            <a:endParaRPr kumimoji="1" lang="ja-JP" altLang="en-US"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1787845316"/>
              </p:ext>
            </p:extLst>
          </p:nvPr>
        </p:nvGraphicFramePr>
        <p:xfrm>
          <a:off x="1591148" y="1732252"/>
          <a:ext cx="8419097" cy="4959494"/>
        </p:xfrm>
        <a:graphic>
          <a:graphicData uri="http://schemas.openxmlformats.org/presentationml/2006/ole">
            <mc:AlternateContent xmlns:mc="http://schemas.openxmlformats.org/markup-compatibility/2006">
              <mc:Choice xmlns:v="urn:schemas-microsoft-com:vml" Requires="v">
                <p:oleObj spid="_x0000_s3081" name="Worksheet" r:id="rId3" imgW="7324903" imgH="4314825" progId="Excel.Sheet.12">
                  <p:embed/>
                </p:oleObj>
              </mc:Choice>
              <mc:Fallback>
                <p:oleObj name="Worksheet" r:id="rId3" imgW="7324903" imgH="4314825" progId="Excel.Sheet.12">
                  <p:embed/>
                  <p:pic>
                    <p:nvPicPr>
                      <p:cNvPr id="0" name=""/>
                      <p:cNvPicPr/>
                      <p:nvPr/>
                    </p:nvPicPr>
                    <p:blipFill>
                      <a:blip r:embed="rId4"/>
                      <a:stretch>
                        <a:fillRect/>
                      </a:stretch>
                    </p:blipFill>
                    <p:spPr>
                      <a:xfrm>
                        <a:off x="1591148" y="1732252"/>
                        <a:ext cx="8419097" cy="4959494"/>
                      </a:xfrm>
                      <a:prstGeom prst="rect">
                        <a:avLst/>
                      </a:prstGeom>
                    </p:spPr>
                  </p:pic>
                </p:oleObj>
              </mc:Fallback>
            </mc:AlternateContent>
          </a:graphicData>
        </a:graphic>
      </p:graphicFrame>
      <p:sp>
        <p:nvSpPr>
          <p:cNvPr id="6" name="テキスト ボックス 5"/>
          <p:cNvSpPr txBox="1"/>
          <p:nvPr/>
        </p:nvSpPr>
        <p:spPr>
          <a:xfrm>
            <a:off x="9413296" y="1547586"/>
            <a:ext cx="1709122" cy="369332"/>
          </a:xfrm>
          <a:prstGeom prst="rect">
            <a:avLst/>
          </a:prstGeom>
          <a:noFill/>
        </p:spPr>
        <p:txBody>
          <a:bodyPr wrap="none" rtlCol="0">
            <a:spAutoFit/>
          </a:bodyPr>
          <a:lstStyle/>
          <a:p>
            <a:r>
              <a:rPr kumimoji="1" lang="ja-JP" altLang="en-US" dirty="0" smtClean="0"/>
              <a:t>（決算公告より）</a:t>
            </a:r>
            <a:endParaRPr kumimoji="1" lang="ja-JP" altLang="en-US" dirty="0"/>
          </a:p>
        </p:txBody>
      </p:sp>
    </p:spTree>
    <p:extLst>
      <p:ext uri="{BB962C8B-B14F-4D97-AF65-F5344CB8AC3E}">
        <p14:creationId xmlns:p14="http://schemas.microsoft.com/office/powerpoint/2010/main" val="3486420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対象企業（１）：　アゼアス株式会社</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化学防護服のメーカ－。</a:t>
            </a:r>
            <a:endParaRPr kumimoji="1" lang="en-US" altLang="ja-JP" dirty="0" smtClean="0"/>
          </a:p>
          <a:p>
            <a:r>
              <a:rPr lang="ja-JP" altLang="en-US" dirty="0"/>
              <a:t>合併</a:t>
            </a:r>
            <a:r>
              <a:rPr lang="ja-JP" altLang="en-US" dirty="0" smtClean="0"/>
              <a:t>してできた会社である。</a:t>
            </a:r>
            <a:endParaRPr lang="en-US" altLang="ja-JP" dirty="0" smtClean="0"/>
          </a:p>
          <a:p>
            <a:r>
              <a:rPr kumimoji="1" lang="en-US" altLang="ja-JP" dirty="0" smtClean="0"/>
              <a:t>3</a:t>
            </a:r>
            <a:r>
              <a:rPr kumimoji="1" lang="ja-JP" altLang="en-US" dirty="0" err="1" smtClean="0"/>
              <a:t>つの</a:t>
            </a:r>
            <a:r>
              <a:rPr kumimoji="1" lang="ja-JP" altLang="en-US" dirty="0" smtClean="0"/>
              <a:t>主要事業がある。</a:t>
            </a:r>
            <a:endParaRPr kumimoji="1" lang="en-US" altLang="ja-JP" dirty="0" smtClean="0"/>
          </a:p>
          <a:p>
            <a:pPr marL="0" indent="0">
              <a:buNone/>
            </a:pPr>
            <a:r>
              <a:rPr lang="ja-JP" altLang="en-US" dirty="0"/>
              <a:t>　</a:t>
            </a:r>
            <a:r>
              <a:rPr lang="ja-JP" altLang="en-US" dirty="0" smtClean="0"/>
              <a:t>　①　防護服・環境資機材事業</a:t>
            </a:r>
            <a:endParaRPr lang="en-US" altLang="ja-JP" dirty="0" smtClean="0"/>
          </a:p>
          <a:p>
            <a:pPr marL="0" indent="0">
              <a:buNone/>
            </a:pPr>
            <a:r>
              <a:rPr kumimoji="1" lang="ja-JP" altLang="en-US" dirty="0"/>
              <a:t>　</a:t>
            </a:r>
            <a:r>
              <a:rPr kumimoji="1" lang="ja-JP" altLang="en-US" dirty="0" smtClean="0"/>
              <a:t>　②　たたみ資材事業</a:t>
            </a:r>
            <a:endParaRPr kumimoji="1" lang="en-US" altLang="ja-JP" dirty="0" smtClean="0"/>
          </a:p>
          <a:p>
            <a:pPr marL="0" indent="0">
              <a:buNone/>
            </a:pPr>
            <a:r>
              <a:rPr lang="ja-JP" altLang="en-US" dirty="0"/>
              <a:t>　</a:t>
            </a:r>
            <a:r>
              <a:rPr lang="ja-JP" altLang="en-US" dirty="0" smtClean="0"/>
              <a:t>　③　アパレル資材事業</a:t>
            </a:r>
            <a:endParaRPr kumimoji="1" lang="ja-JP" altLang="en-US" dirty="0"/>
          </a:p>
        </p:txBody>
      </p:sp>
    </p:spTree>
    <p:extLst>
      <p:ext uri="{BB962C8B-B14F-4D97-AF65-F5344CB8AC3E}">
        <p14:creationId xmlns:p14="http://schemas.microsoft.com/office/powerpoint/2010/main" val="3874450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29901"/>
            <a:ext cx="10515600" cy="1325563"/>
          </a:xfrm>
        </p:spPr>
        <p:txBody>
          <a:bodyPr/>
          <a:lstStyle/>
          <a:p>
            <a:r>
              <a:rPr kumimoji="1" lang="ja-JP" altLang="en-US" dirty="0" smtClean="0"/>
              <a:t>アゼアスの社是／経営理念</a:t>
            </a:r>
            <a:endParaRPr kumimoji="1" lang="ja-JP" altLang="en-US" dirty="0"/>
          </a:p>
        </p:txBody>
      </p:sp>
      <p:sp>
        <p:nvSpPr>
          <p:cNvPr id="4" name="正方形/長方形 3"/>
          <p:cNvSpPr/>
          <p:nvPr/>
        </p:nvSpPr>
        <p:spPr>
          <a:xfrm>
            <a:off x="1302326" y="1783464"/>
            <a:ext cx="9275619" cy="4893647"/>
          </a:xfrm>
          <a:prstGeom prst="rect">
            <a:avLst/>
          </a:prstGeom>
        </p:spPr>
        <p:txBody>
          <a:bodyPr wrap="square">
            <a:spAutoFit/>
          </a:bodyPr>
          <a:lstStyle/>
          <a:p>
            <a:r>
              <a:rPr lang="ja-JP" altLang="en-US" sz="2400" dirty="0" smtClean="0"/>
              <a:t>アゼアスは、地球環境や社会、そして人に貢献できる企業として発展・成長していくために、</a:t>
            </a:r>
          </a:p>
          <a:p>
            <a:r>
              <a:rPr lang="ja-JP" altLang="en-US" sz="2400" dirty="0" smtClean="0"/>
              <a:t>次の「社是」と「経営理念」を事業活動の指針とし、</a:t>
            </a:r>
          </a:p>
          <a:p>
            <a:r>
              <a:rPr lang="ja-JP" altLang="en-US" sz="2400" dirty="0" smtClean="0"/>
              <a:t>その実現に向けて「経営理念の実践」に取り組んでいます。</a:t>
            </a:r>
          </a:p>
          <a:p>
            <a:endParaRPr lang="ja-JP" altLang="en-US" sz="2400" dirty="0" smtClean="0"/>
          </a:p>
          <a:p>
            <a:r>
              <a:rPr lang="ja-JP" altLang="en-US" sz="2400" dirty="0" smtClean="0"/>
              <a:t>■社是</a:t>
            </a:r>
          </a:p>
          <a:p>
            <a:r>
              <a:rPr lang="ja-JP" altLang="en-US" sz="2400" dirty="0" smtClean="0"/>
              <a:t>　　創造、革新、挑戦そして継承</a:t>
            </a:r>
          </a:p>
          <a:p>
            <a:endParaRPr lang="ja-JP" altLang="en-US" sz="2400" dirty="0" smtClean="0"/>
          </a:p>
          <a:p>
            <a:endParaRPr lang="ja-JP" altLang="en-US" sz="2400" dirty="0" smtClean="0"/>
          </a:p>
          <a:p>
            <a:r>
              <a:rPr lang="ja-JP" altLang="en-US" sz="2400" dirty="0" smtClean="0"/>
              <a:t>■経営理念</a:t>
            </a:r>
          </a:p>
          <a:p>
            <a:r>
              <a:rPr lang="ja-JP" altLang="en-US" sz="2400" dirty="0" smtClean="0"/>
              <a:t>　　私たちは、自らの十分な感性、専門性、技術力をもって、</a:t>
            </a:r>
            <a:endParaRPr lang="en-US" altLang="ja-JP" sz="2400" dirty="0" smtClean="0"/>
          </a:p>
          <a:p>
            <a:r>
              <a:rPr lang="ja-JP" altLang="en-US" sz="2400" dirty="0"/>
              <a:t>　</a:t>
            </a:r>
            <a:r>
              <a:rPr lang="ja-JP" altLang="en-US" sz="2400" dirty="0" smtClean="0"/>
              <a:t>　公正で且つこだわりの有る商品を通じ、</a:t>
            </a:r>
            <a:endParaRPr lang="en-US" altLang="ja-JP" sz="2400" dirty="0" smtClean="0"/>
          </a:p>
          <a:p>
            <a:r>
              <a:rPr lang="ja-JP" altLang="en-US" sz="2400" dirty="0"/>
              <a:t>　</a:t>
            </a:r>
            <a:r>
              <a:rPr lang="ja-JP" altLang="en-US" sz="2400" dirty="0" smtClean="0"/>
              <a:t>　人々の快適な生活の実現に貢献します。</a:t>
            </a:r>
            <a:endParaRPr lang="ja-JP" altLang="en-US" sz="2400" dirty="0"/>
          </a:p>
        </p:txBody>
      </p:sp>
    </p:spTree>
    <p:extLst>
      <p:ext uri="{BB962C8B-B14F-4D97-AF65-F5344CB8AC3E}">
        <p14:creationId xmlns:p14="http://schemas.microsoft.com/office/powerpoint/2010/main" val="3492269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コーポレートスローガンと社名の</a:t>
            </a:r>
            <a:r>
              <a:rPr lang="ja-JP" altLang="en-US" dirty="0" smtClean="0"/>
              <a:t>由来</a:t>
            </a:r>
            <a:endParaRPr kumimoji="1" lang="ja-JP" altLang="en-US" dirty="0"/>
          </a:p>
        </p:txBody>
      </p:sp>
      <p:sp>
        <p:nvSpPr>
          <p:cNvPr id="4" name="正方形/長方形 3"/>
          <p:cNvSpPr/>
          <p:nvPr/>
        </p:nvSpPr>
        <p:spPr>
          <a:xfrm>
            <a:off x="943841" y="2362900"/>
            <a:ext cx="10101695" cy="3416320"/>
          </a:xfrm>
          <a:prstGeom prst="rect">
            <a:avLst/>
          </a:prstGeom>
        </p:spPr>
        <p:txBody>
          <a:bodyPr wrap="square">
            <a:spAutoFit/>
          </a:bodyPr>
          <a:lstStyle/>
          <a:p>
            <a:r>
              <a:rPr lang="ja-JP" altLang="en-US" sz="2400" dirty="0" smtClean="0"/>
              <a:t>コーポレートスローガンは、アゼアスの事業活動の目的や、企業として目指すべき姿をステイクホルダーの方々にわかりやすくお伝えするための言葉です。</a:t>
            </a:r>
          </a:p>
          <a:p>
            <a:endParaRPr lang="ja-JP" altLang="en-US" sz="2400" dirty="0" smtClean="0"/>
          </a:p>
          <a:p>
            <a:r>
              <a:rPr lang="ja-JP" altLang="en-US" sz="2400" dirty="0" smtClean="0"/>
              <a:t>■コーポレートスローガン</a:t>
            </a:r>
          </a:p>
          <a:p>
            <a:r>
              <a:rPr lang="ja-JP" altLang="en-US" sz="2400" dirty="0" smtClean="0"/>
              <a:t>地球のこと総て、その環境と安全に挑戦する。</a:t>
            </a:r>
          </a:p>
          <a:p>
            <a:endParaRPr lang="ja-JP" altLang="en-US" sz="2400" dirty="0" smtClean="0"/>
          </a:p>
          <a:p>
            <a:r>
              <a:rPr lang="ja-JP" altLang="en-US" sz="2400" dirty="0" smtClean="0"/>
              <a:t>■社名の由来</a:t>
            </a:r>
          </a:p>
          <a:p>
            <a:r>
              <a:rPr lang="ja-JP" altLang="en-US" sz="2400" dirty="0" smtClean="0"/>
              <a:t>英語で「総て」を表す</a:t>
            </a:r>
            <a:r>
              <a:rPr lang="en-US" altLang="ja-JP" sz="2400" dirty="0" smtClean="0"/>
              <a:t>AZ</a:t>
            </a:r>
            <a:r>
              <a:rPr lang="ja-JP" altLang="en-US" sz="2400" dirty="0" smtClean="0"/>
              <a:t>（</a:t>
            </a:r>
            <a:r>
              <a:rPr lang="en-US" altLang="ja-JP" sz="2400" dirty="0" smtClean="0"/>
              <a:t>A to Z</a:t>
            </a:r>
            <a:r>
              <a:rPr lang="ja-JP" altLang="en-US" sz="2400" dirty="0" smtClean="0"/>
              <a:t>）と、地球を表す</a:t>
            </a:r>
            <a:r>
              <a:rPr lang="en-US" altLang="ja-JP" sz="2400" dirty="0" smtClean="0"/>
              <a:t>Earth</a:t>
            </a:r>
            <a:r>
              <a:rPr lang="ja-JP" altLang="en-US" sz="2400" dirty="0" smtClean="0"/>
              <a:t>を組み合わせた言葉です。</a:t>
            </a:r>
          </a:p>
          <a:p>
            <a:r>
              <a:rPr lang="ja-JP" altLang="en-US" sz="2400" dirty="0" smtClean="0"/>
              <a:t>コーポレートスローガンをそのまま社名としています。</a:t>
            </a:r>
            <a:endParaRPr lang="ja-JP" altLang="en-US" sz="2400" dirty="0"/>
          </a:p>
        </p:txBody>
      </p:sp>
    </p:spTree>
    <p:extLst>
      <p:ext uri="{BB962C8B-B14F-4D97-AF65-F5344CB8AC3E}">
        <p14:creationId xmlns:p14="http://schemas.microsoft.com/office/powerpoint/2010/main" val="4158021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00545" y="157306"/>
            <a:ext cx="10515600" cy="1068383"/>
          </a:xfrm>
        </p:spPr>
        <p:txBody>
          <a:bodyPr/>
          <a:lstStyle/>
          <a:p>
            <a:r>
              <a:rPr kumimoji="1" lang="ja-JP" altLang="en-US" dirty="0" smtClean="0"/>
              <a:t>アゼアスの沿革</a:t>
            </a:r>
            <a:endParaRPr kumimoji="1" lang="ja-JP" altLang="en-US" dirty="0"/>
          </a:p>
        </p:txBody>
      </p:sp>
      <p:sp>
        <p:nvSpPr>
          <p:cNvPr id="4" name="正方形/長方形 3"/>
          <p:cNvSpPr/>
          <p:nvPr/>
        </p:nvSpPr>
        <p:spPr>
          <a:xfrm>
            <a:off x="682336" y="1225689"/>
            <a:ext cx="10952017" cy="5632311"/>
          </a:xfrm>
          <a:prstGeom prst="rect">
            <a:avLst/>
          </a:prstGeom>
        </p:spPr>
        <p:txBody>
          <a:bodyPr wrap="square">
            <a:spAutoFit/>
          </a:bodyPr>
          <a:lstStyle/>
          <a:p>
            <a:r>
              <a:rPr lang="ja-JP" altLang="en-US" dirty="0" smtClean="0">
                <a:latin typeface="+mn-ea"/>
              </a:rPr>
              <a:t>アゼアス株式会社は、繊維と畳資材を扱う株式会社千代田屋と、裏地などの資材を扱うニチウラ株式会社が合併し、設立されました。それぞれの会社の持つノウハウや強みが融合され、防護服、たたみ資材、アパレル資材の</a:t>
            </a:r>
            <a:r>
              <a:rPr lang="en-US" altLang="ja-JP" dirty="0" smtClean="0">
                <a:latin typeface="+mn-ea"/>
              </a:rPr>
              <a:t>3</a:t>
            </a:r>
            <a:r>
              <a:rPr lang="ja-JP" altLang="en-US" dirty="0" smtClean="0">
                <a:latin typeface="+mn-ea"/>
              </a:rPr>
              <a:t>事業において、各々の業界をリードしています。</a:t>
            </a:r>
          </a:p>
          <a:p>
            <a:endParaRPr lang="ja-JP" altLang="en-US" dirty="0" smtClean="0">
              <a:latin typeface="+mn-ea"/>
            </a:endParaRPr>
          </a:p>
          <a:p>
            <a:r>
              <a:rPr lang="ja-JP" altLang="en-US" dirty="0" smtClean="0">
                <a:latin typeface="+mn-ea"/>
              </a:rPr>
              <a:t>■株式会社千代田屋</a:t>
            </a:r>
          </a:p>
          <a:p>
            <a:r>
              <a:rPr lang="ja-JP" altLang="en-US" dirty="0" smtClean="0">
                <a:latin typeface="+mn-ea"/>
              </a:rPr>
              <a:t>昭和</a:t>
            </a:r>
            <a:r>
              <a:rPr lang="en-US" altLang="ja-JP" dirty="0" smtClean="0">
                <a:latin typeface="+mn-ea"/>
              </a:rPr>
              <a:t>22</a:t>
            </a:r>
            <a:r>
              <a:rPr lang="ja-JP" altLang="en-US" dirty="0" smtClean="0">
                <a:latin typeface="+mn-ea"/>
              </a:rPr>
              <a:t>年</a:t>
            </a:r>
            <a:r>
              <a:rPr lang="en-US" altLang="ja-JP" dirty="0" smtClean="0">
                <a:latin typeface="+mn-ea"/>
              </a:rPr>
              <a:t>5</a:t>
            </a:r>
            <a:r>
              <a:rPr lang="ja-JP" altLang="en-US" dirty="0" smtClean="0">
                <a:latin typeface="+mn-ea"/>
              </a:rPr>
              <a:t>月	東京都千代田区に株式会社千代田屋を設立、資本金</a:t>
            </a:r>
            <a:r>
              <a:rPr lang="en-US" altLang="ja-JP" dirty="0" smtClean="0">
                <a:latin typeface="+mn-ea"/>
              </a:rPr>
              <a:t>18</a:t>
            </a:r>
            <a:r>
              <a:rPr lang="ja-JP" altLang="en-US" dirty="0" smtClean="0">
                <a:latin typeface="+mn-ea"/>
              </a:rPr>
              <a:t>万円</a:t>
            </a:r>
          </a:p>
          <a:p>
            <a:r>
              <a:rPr lang="ja-JP" altLang="en-US" dirty="0" smtClean="0">
                <a:latin typeface="+mn-ea"/>
              </a:rPr>
              <a:t>昭和</a:t>
            </a:r>
            <a:r>
              <a:rPr lang="en-US" altLang="ja-JP" dirty="0" smtClean="0">
                <a:latin typeface="+mn-ea"/>
              </a:rPr>
              <a:t>47</a:t>
            </a:r>
            <a:r>
              <a:rPr lang="ja-JP" altLang="en-US" dirty="0" smtClean="0">
                <a:latin typeface="+mn-ea"/>
              </a:rPr>
              <a:t>年</a:t>
            </a:r>
            <a:r>
              <a:rPr lang="en-US" altLang="ja-JP" dirty="0" smtClean="0">
                <a:latin typeface="+mn-ea"/>
              </a:rPr>
              <a:t>5</a:t>
            </a:r>
            <a:r>
              <a:rPr lang="ja-JP" altLang="en-US" dirty="0" smtClean="0">
                <a:latin typeface="+mn-ea"/>
              </a:rPr>
              <a:t>月	繊維資材部を分離し、株式会社東京千代田屋を設立</a:t>
            </a:r>
          </a:p>
          <a:p>
            <a:r>
              <a:rPr lang="ja-JP" altLang="en-US" dirty="0" smtClean="0">
                <a:latin typeface="+mn-ea"/>
              </a:rPr>
              <a:t>昭和</a:t>
            </a:r>
            <a:r>
              <a:rPr lang="en-US" altLang="ja-JP" dirty="0" smtClean="0">
                <a:latin typeface="+mn-ea"/>
              </a:rPr>
              <a:t>47</a:t>
            </a:r>
            <a:r>
              <a:rPr lang="ja-JP" altLang="en-US" dirty="0" smtClean="0">
                <a:latin typeface="+mn-ea"/>
              </a:rPr>
              <a:t>年</a:t>
            </a:r>
            <a:r>
              <a:rPr lang="en-US" altLang="ja-JP" dirty="0" smtClean="0">
                <a:latin typeface="+mn-ea"/>
              </a:rPr>
              <a:t>10</a:t>
            </a:r>
            <a:r>
              <a:rPr lang="ja-JP" altLang="en-US" dirty="0" smtClean="0">
                <a:latin typeface="+mn-ea"/>
              </a:rPr>
              <a:t>月	畳資材部を分離し、株式会社蔵前千代田屋を設立</a:t>
            </a:r>
          </a:p>
          <a:p>
            <a:r>
              <a:rPr lang="ja-JP" altLang="en-US" dirty="0" smtClean="0">
                <a:latin typeface="+mn-ea"/>
              </a:rPr>
              <a:t>昭和</a:t>
            </a:r>
            <a:r>
              <a:rPr lang="en-US" altLang="ja-JP" dirty="0" smtClean="0">
                <a:latin typeface="+mn-ea"/>
              </a:rPr>
              <a:t>50</a:t>
            </a:r>
            <a:r>
              <a:rPr lang="ja-JP" altLang="en-US" dirty="0" smtClean="0">
                <a:latin typeface="+mn-ea"/>
              </a:rPr>
              <a:t>年</a:t>
            </a:r>
            <a:r>
              <a:rPr lang="en-US" altLang="ja-JP" dirty="0" smtClean="0">
                <a:latin typeface="+mn-ea"/>
              </a:rPr>
              <a:t>10</a:t>
            </a:r>
            <a:r>
              <a:rPr lang="ja-JP" altLang="en-US" dirty="0" smtClean="0">
                <a:latin typeface="+mn-ea"/>
              </a:rPr>
              <a:t>月	防護服事業を開始</a:t>
            </a:r>
          </a:p>
          <a:p>
            <a:r>
              <a:rPr lang="ja-JP" altLang="en-US" dirty="0" smtClean="0">
                <a:latin typeface="+mn-ea"/>
              </a:rPr>
              <a:t>昭和</a:t>
            </a:r>
            <a:r>
              <a:rPr lang="en-US" altLang="ja-JP" dirty="0" smtClean="0">
                <a:latin typeface="+mn-ea"/>
              </a:rPr>
              <a:t>52</a:t>
            </a:r>
            <a:r>
              <a:rPr lang="ja-JP" altLang="en-US" dirty="0" smtClean="0">
                <a:latin typeface="+mn-ea"/>
              </a:rPr>
              <a:t>年</a:t>
            </a:r>
            <a:r>
              <a:rPr lang="en-US" altLang="ja-JP" dirty="0" smtClean="0">
                <a:latin typeface="+mn-ea"/>
              </a:rPr>
              <a:t>10</a:t>
            </a:r>
            <a:r>
              <a:rPr lang="ja-JP" altLang="en-US" dirty="0" smtClean="0">
                <a:latin typeface="+mn-ea"/>
              </a:rPr>
              <a:t>月	株式会社東京千代田屋を合併</a:t>
            </a:r>
          </a:p>
          <a:p>
            <a:r>
              <a:rPr lang="ja-JP" altLang="en-US" dirty="0" smtClean="0">
                <a:latin typeface="+mn-ea"/>
              </a:rPr>
              <a:t>昭和</a:t>
            </a:r>
            <a:r>
              <a:rPr lang="en-US" altLang="ja-JP" dirty="0" smtClean="0">
                <a:latin typeface="+mn-ea"/>
              </a:rPr>
              <a:t>59</a:t>
            </a:r>
            <a:r>
              <a:rPr lang="ja-JP" altLang="en-US" dirty="0" smtClean="0">
                <a:latin typeface="+mn-ea"/>
              </a:rPr>
              <a:t>年</a:t>
            </a:r>
            <a:r>
              <a:rPr lang="en-US" altLang="ja-JP" dirty="0" smtClean="0">
                <a:latin typeface="+mn-ea"/>
              </a:rPr>
              <a:t>4</a:t>
            </a:r>
            <a:r>
              <a:rPr lang="ja-JP" altLang="en-US" dirty="0" smtClean="0">
                <a:latin typeface="+mn-ea"/>
              </a:rPr>
              <a:t>月	株式会社蔵前千代田屋を清算し、大阪営業所を大阪支店として継承</a:t>
            </a:r>
          </a:p>
          <a:p>
            <a:r>
              <a:rPr lang="ja-JP" altLang="en-US" dirty="0" smtClean="0">
                <a:latin typeface="+mn-ea"/>
              </a:rPr>
              <a:t>平成</a:t>
            </a:r>
            <a:r>
              <a:rPr lang="en-US" altLang="ja-JP" dirty="0" smtClean="0">
                <a:latin typeface="+mn-ea"/>
              </a:rPr>
              <a:t>4</a:t>
            </a:r>
            <a:r>
              <a:rPr lang="ja-JP" altLang="en-US" dirty="0" smtClean="0">
                <a:latin typeface="+mn-ea"/>
              </a:rPr>
              <a:t>年</a:t>
            </a:r>
            <a:r>
              <a:rPr lang="en-US" altLang="ja-JP" dirty="0" smtClean="0">
                <a:latin typeface="+mn-ea"/>
              </a:rPr>
              <a:t>6</a:t>
            </a:r>
            <a:r>
              <a:rPr lang="ja-JP" altLang="en-US" dirty="0" smtClean="0">
                <a:latin typeface="+mn-ea"/>
              </a:rPr>
              <a:t>月	関東物流センターを開設</a:t>
            </a:r>
          </a:p>
          <a:p>
            <a:r>
              <a:rPr lang="ja-JP" altLang="en-US" dirty="0" smtClean="0">
                <a:latin typeface="+mn-ea"/>
              </a:rPr>
              <a:t>平成</a:t>
            </a:r>
            <a:r>
              <a:rPr lang="en-US" altLang="ja-JP" dirty="0" smtClean="0">
                <a:latin typeface="+mn-ea"/>
              </a:rPr>
              <a:t>4</a:t>
            </a:r>
            <a:r>
              <a:rPr lang="ja-JP" altLang="en-US" dirty="0" smtClean="0">
                <a:latin typeface="+mn-ea"/>
              </a:rPr>
              <a:t>年</a:t>
            </a:r>
            <a:r>
              <a:rPr lang="en-US" altLang="ja-JP" dirty="0" smtClean="0">
                <a:latin typeface="+mn-ea"/>
              </a:rPr>
              <a:t>12</a:t>
            </a:r>
            <a:r>
              <a:rPr lang="ja-JP" altLang="en-US" dirty="0" smtClean="0">
                <a:latin typeface="+mn-ea"/>
              </a:rPr>
              <a:t>月	増資、資本金</a:t>
            </a:r>
            <a:r>
              <a:rPr lang="en-US" altLang="ja-JP" dirty="0" smtClean="0">
                <a:latin typeface="+mn-ea"/>
              </a:rPr>
              <a:t>42,525</a:t>
            </a:r>
            <a:r>
              <a:rPr lang="ja-JP" altLang="en-US" dirty="0" smtClean="0">
                <a:latin typeface="+mn-ea"/>
              </a:rPr>
              <a:t>万円</a:t>
            </a:r>
          </a:p>
          <a:p>
            <a:r>
              <a:rPr lang="ja-JP" altLang="en-US" dirty="0" smtClean="0">
                <a:latin typeface="+mn-ea"/>
              </a:rPr>
              <a:t>■ニチウラ株式会社</a:t>
            </a:r>
          </a:p>
          <a:p>
            <a:r>
              <a:rPr lang="ja-JP" altLang="en-US" dirty="0" smtClean="0">
                <a:latin typeface="+mn-ea"/>
              </a:rPr>
              <a:t>昭和</a:t>
            </a:r>
            <a:r>
              <a:rPr lang="en-US" altLang="ja-JP" dirty="0" smtClean="0">
                <a:latin typeface="+mn-ea"/>
              </a:rPr>
              <a:t>29</a:t>
            </a:r>
            <a:r>
              <a:rPr lang="ja-JP" altLang="en-US" dirty="0" smtClean="0">
                <a:latin typeface="+mn-ea"/>
              </a:rPr>
              <a:t>年</a:t>
            </a:r>
            <a:r>
              <a:rPr lang="en-US" altLang="ja-JP" dirty="0" smtClean="0">
                <a:latin typeface="+mn-ea"/>
              </a:rPr>
              <a:t>1</a:t>
            </a:r>
            <a:r>
              <a:rPr lang="ja-JP" altLang="en-US" dirty="0" smtClean="0">
                <a:latin typeface="+mn-ea"/>
              </a:rPr>
              <a:t>月	大阪市に日本裏地株式会社を設立、資本金</a:t>
            </a:r>
            <a:r>
              <a:rPr lang="en-US" altLang="ja-JP" dirty="0" smtClean="0">
                <a:latin typeface="+mn-ea"/>
              </a:rPr>
              <a:t>100</a:t>
            </a:r>
            <a:r>
              <a:rPr lang="ja-JP" altLang="en-US" dirty="0" smtClean="0">
                <a:latin typeface="+mn-ea"/>
              </a:rPr>
              <a:t>万円</a:t>
            </a:r>
          </a:p>
          <a:p>
            <a:r>
              <a:rPr lang="ja-JP" altLang="en-US" dirty="0" smtClean="0">
                <a:latin typeface="+mn-ea"/>
              </a:rPr>
              <a:t>昭和</a:t>
            </a:r>
            <a:r>
              <a:rPr lang="en-US" altLang="ja-JP" dirty="0" smtClean="0">
                <a:latin typeface="+mn-ea"/>
              </a:rPr>
              <a:t>39</a:t>
            </a:r>
            <a:r>
              <a:rPr lang="ja-JP" altLang="en-US" dirty="0" smtClean="0">
                <a:latin typeface="+mn-ea"/>
              </a:rPr>
              <a:t>年</a:t>
            </a:r>
            <a:r>
              <a:rPr lang="en-US" altLang="ja-JP" dirty="0" smtClean="0">
                <a:latin typeface="+mn-ea"/>
              </a:rPr>
              <a:t>3</a:t>
            </a:r>
            <a:r>
              <a:rPr lang="ja-JP" altLang="en-US" dirty="0" smtClean="0">
                <a:latin typeface="+mn-ea"/>
              </a:rPr>
              <a:t>月	ニチウラ株式会社に商号変更</a:t>
            </a:r>
          </a:p>
          <a:p>
            <a:r>
              <a:rPr lang="ja-JP" altLang="en-US" dirty="0" smtClean="0">
                <a:latin typeface="+mn-ea"/>
              </a:rPr>
              <a:t>昭和</a:t>
            </a:r>
            <a:r>
              <a:rPr lang="en-US" altLang="ja-JP" dirty="0" smtClean="0">
                <a:latin typeface="+mn-ea"/>
              </a:rPr>
              <a:t>59</a:t>
            </a:r>
            <a:r>
              <a:rPr lang="ja-JP" altLang="en-US" dirty="0" smtClean="0">
                <a:latin typeface="+mn-ea"/>
              </a:rPr>
              <a:t>年</a:t>
            </a:r>
            <a:r>
              <a:rPr lang="en-US" altLang="ja-JP" dirty="0" smtClean="0">
                <a:latin typeface="+mn-ea"/>
              </a:rPr>
              <a:t>7</a:t>
            </a:r>
            <a:r>
              <a:rPr lang="ja-JP" altLang="en-US" dirty="0" smtClean="0">
                <a:latin typeface="+mn-ea"/>
              </a:rPr>
              <a:t>月	岡山工場を開設</a:t>
            </a:r>
          </a:p>
          <a:p>
            <a:r>
              <a:rPr lang="ja-JP" altLang="en-US" dirty="0" smtClean="0">
                <a:latin typeface="+mn-ea"/>
              </a:rPr>
              <a:t>平成</a:t>
            </a:r>
            <a:r>
              <a:rPr lang="en-US" altLang="ja-JP" dirty="0" smtClean="0">
                <a:latin typeface="+mn-ea"/>
              </a:rPr>
              <a:t>2</a:t>
            </a:r>
            <a:r>
              <a:rPr lang="ja-JP" altLang="en-US" dirty="0" smtClean="0">
                <a:latin typeface="+mn-ea"/>
              </a:rPr>
              <a:t>年</a:t>
            </a:r>
            <a:r>
              <a:rPr lang="en-US" altLang="ja-JP" dirty="0" smtClean="0">
                <a:latin typeface="+mn-ea"/>
              </a:rPr>
              <a:t>1</a:t>
            </a:r>
            <a:r>
              <a:rPr lang="ja-JP" altLang="en-US" dirty="0" smtClean="0">
                <a:latin typeface="+mn-ea"/>
              </a:rPr>
              <a:t>月	増資、資本金</a:t>
            </a:r>
            <a:r>
              <a:rPr lang="en-US" altLang="ja-JP" dirty="0" smtClean="0">
                <a:latin typeface="+mn-ea"/>
              </a:rPr>
              <a:t>20,150</a:t>
            </a:r>
            <a:r>
              <a:rPr lang="ja-JP" altLang="en-US" dirty="0" smtClean="0">
                <a:latin typeface="+mn-ea"/>
              </a:rPr>
              <a:t>万円</a:t>
            </a:r>
          </a:p>
          <a:p>
            <a:r>
              <a:rPr lang="ja-JP" altLang="en-US" dirty="0" smtClean="0">
                <a:latin typeface="+mn-ea"/>
              </a:rPr>
              <a:t>平成</a:t>
            </a:r>
            <a:r>
              <a:rPr lang="en-US" altLang="ja-JP" dirty="0" smtClean="0">
                <a:latin typeface="+mn-ea"/>
              </a:rPr>
              <a:t>6</a:t>
            </a:r>
            <a:r>
              <a:rPr lang="ja-JP" altLang="en-US" dirty="0" smtClean="0">
                <a:latin typeface="+mn-ea"/>
              </a:rPr>
              <a:t>年</a:t>
            </a:r>
            <a:r>
              <a:rPr lang="en-US" altLang="ja-JP" dirty="0" smtClean="0">
                <a:latin typeface="+mn-ea"/>
              </a:rPr>
              <a:t>5</a:t>
            </a:r>
            <a:r>
              <a:rPr lang="ja-JP" altLang="en-US" dirty="0" smtClean="0">
                <a:latin typeface="+mn-ea"/>
              </a:rPr>
              <a:t>月	日里服装輔料（上海）有限公司を設立</a:t>
            </a:r>
          </a:p>
          <a:p>
            <a:r>
              <a:rPr lang="ja-JP" altLang="en-US" dirty="0" smtClean="0">
                <a:latin typeface="+mn-ea"/>
              </a:rPr>
              <a:t>平成</a:t>
            </a:r>
            <a:r>
              <a:rPr lang="en-US" altLang="ja-JP" dirty="0" smtClean="0">
                <a:latin typeface="+mn-ea"/>
              </a:rPr>
              <a:t>9</a:t>
            </a:r>
            <a:r>
              <a:rPr lang="ja-JP" altLang="en-US" dirty="0" smtClean="0">
                <a:latin typeface="+mn-ea"/>
              </a:rPr>
              <a:t>年</a:t>
            </a:r>
            <a:r>
              <a:rPr lang="en-US" altLang="ja-JP" dirty="0" smtClean="0">
                <a:latin typeface="+mn-ea"/>
              </a:rPr>
              <a:t>8</a:t>
            </a:r>
            <a:r>
              <a:rPr lang="ja-JP" altLang="en-US" dirty="0" smtClean="0">
                <a:latin typeface="+mn-ea"/>
              </a:rPr>
              <a:t>月	大連保税区日里貿易有限公司を設立</a:t>
            </a:r>
            <a:endParaRPr lang="ja-JP" altLang="en-US" dirty="0">
              <a:latin typeface="+mn-ea"/>
            </a:endParaRPr>
          </a:p>
        </p:txBody>
      </p:sp>
    </p:spTree>
    <p:extLst>
      <p:ext uri="{BB962C8B-B14F-4D97-AF65-F5344CB8AC3E}">
        <p14:creationId xmlns:p14="http://schemas.microsoft.com/office/powerpoint/2010/main" val="1368445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アゼアスの沿革</a:t>
            </a:r>
            <a:endParaRPr kumimoji="1" lang="ja-JP" altLang="en-US" dirty="0"/>
          </a:p>
        </p:txBody>
      </p:sp>
      <p:sp>
        <p:nvSpPr>
          <p:cNvPr id="4" name="正方形/長方形 3"/>
          <p:cNvSpPr/>
          <p:nvPr/>
        </p:nvSpPr>
        <p:spPr>
          <a:xfrm>
            <a:off x="838200" y="1690688"/>
            <a:ext cx="11421341" cy="5016758"/>
          </a:xfrm>
          <a:prstGeom prst="rect">
            <a:avLst/>
          </a:prstGeom>
        </p:spPr>
        <p:txBody>
          <a:bodyPr wrap="square">
            <a:spAutoFit/>
          </a:bodyPr>
          <a:lstStyle/>
          <a:p>
            <a:r>
              <a:rPr lang="ja-JP" altLang="en-US" sz="2000" dirty="0" smtClean="0">
                <a:latin typeface="+mn-ea"/>
              </a:rPr>
              <a:t>■</a:t>
            </a:r>
            <a:r>
              <a:rPr lang="ja-JP" altLang="en-US" sz="2000" dirty="0" smtClean="0">
                <a:latin typeface="+mn-ea"/>
              </a:rPr>
              <a:t>アゼアス株式会社</a:t>
            </a:r>
          </a:p>
          <a:p>
            <a:r>
              <a:rPr lang="ja-JP" altLang="en-US" sz="2000" dirty="0" smtClean="0">
                <a:latin typeface="+mn-ea"/>
              </a:rPr>
              <a:t>平成</a:t>
            </a:r>
            <a:r>
              <a:rPr lang="en-US" altLang="ja-JP" sz="2000" dirty="0" smtClean="0">
                <a:latin typeface="+mn-ea"/>
              </a:rPr>
              <a:t>10</a:t>
            </a:r>
            <a:r>
              <a:rPr lang="ja-JP" altLang="en-US" sz="2000" dirty="0" smtClean="0">
                <a:latin typeface="+mn-ea"/>
              </a:rPr>
              <a:t>年</a:t>
            </a:r>
            <a:r>
              <a:rPr lang="en-US" altLang="ja-JP" sz="2000" dirty="0" smtClean="0">
                <a:latin typeface="+mn-ea"/>
              </a:rPr>
              <a:t>9</a:t>
            </a:r>
            <a:r>
              <a:rPr lang="ja-JP" altLang="en-US" sz="2000" dirty="0" smtClean="0">
                <a:latin typeface="+mn-ea"/>
              </a:rPr>
              <a:t>月	株式会社千代田屋、ニチウラ株式会社が対等合併し、 ニチウラ千代田屋株式会社</a:t>
            </a:r>
            <a:endParaRPr lang="en-US" altLang="ja-JP" sz="2000" dirty="0" smtClean="0">
              <a:latin typeface="+mn-ea"/>
            </a:endParaRPr>
          </a:p>
          <a:p>
            <a:r>
              <a:rPr lang="ja-JP" altLang="en-US" sz="2000" dirty="0">
                <a:latin typeface="+mn-ea"/>
              </a:rPr>
              <a:t>　</a:t>
            </a:r>
            <a:r>
              <a:rPr lang="ja-JP" altLang="en-US" sz="2000" dirty="0" smtClean="0">
                <a:latin typeface="+mn-ea"/>
              </a:rPr>
              <a:t>　　　　　　　　　　　として発足、資本金</a:t>
            </a:r>
            <a:r>
              <a:rPr lang="en-US" altLang="ja-JP" sz="2000" dirty="0" smtClean="0">
                <a:latin typeface="+mn-ea"/>
              </a:rPr>
              <a:t>62,675</a:t>
            </a:r>
            <a:r>
              <a:rPr lang="ja-JP" altLang="en-US" sz="2000" dirty="0" smtClean="0">
                <a:latin typeface="+mn-ea"/>
              </a:rPr>
              <a:t>万円</a:t>
            </a:r>
          </a:p>
          <a:p>
            <a:r>
              <a:rPr lang="ja-JP" altLang="en-US" sz="2000" dirty="0" smtClean="0">
                <a:latin typeface="+mn-ea"/>
              </a:rPr>
              <a:t>平成</a:t>
            </a:r>
            <a:r>
              <a:rPr lang="en-US" altLang="ja-JP" sz="2000" dirty="0" smtClean="0">
                <a:latin typeface="+mn-ea"/>
              </a:rPr>
              <a:t>11</a:t>
            </a:r>
            <a:r>
              <a:rPr lang="ja-JP" altLang="en-US" sz="2000" dirty="0" smtClean="0">
                <a:latin typeface="+mn-ea"/>
              </a:rPr>
              <a:t>年</a:t>
            </a:r>
            <a:r>
              <a:rPr lang="en-US" altLang="ja-JP" sz="2000" dirty="0" smtClean="0">
                <a:latin typeface="+mn-ea"/>
              </a:rPr>
              <a:t>10</a:t>
            </a:r>
            <a:r>
              <a:rPr lang="ja-JP" altLang="en-US" sz="2000" dirty="0" smtClean="0">
                <a:latin typeface="+mn-ea"/>
              </a:rPr>
              <a:t>月	鈴木興産株式会社を合併、減資、資本金</a:t>
            </a:r>
            <a:r>
              <a:rPr lang="en-US" altLang="ja-JP" sz="2000" dirty="0" smtClean="0">
                <a:latin typeface="+mn-ea"/>
              </a:rPr>
              <a:t>53,273</a:t>
            </a:r>
            <a:r>
              <a:rPr lang="ja-JP" altLang="en-US" sz="2000" dirty="0" smtClean="0">
                <a:latin typeface="+mn-ea"/>
              </a:rPr>
              <a:t>万円</a:t>
            </a:r>
          </a:p>
          <a:p>
            <a:r>
              <a:rPr lang="ja-JP" altLang="en-US" sz="2000" dirty="0" smtClean="0">
                <a:latin typeface="+mn-ea"/>
              </a:rPr>
              <a:t>平成</a:t>
            </a:r>
            <a:r>
              <a:rPr lang="en-US" altLang="ja-JP" sz="2000" dirty="0" smtClean="0">
                <a:latin typeface="+mn-ea"/>
              </a:rPr>
              <a:t>13</a:t>
            </a:r>
            <a:r>
              <a:rPr lang="ja-JP" altLang="en-US" sz="2000" dirty="0" smtClean="0">
                <a:latin typeface="+mn-ea"/>
              </a:rPr>
              <a:t>年</a:t>
            </a:r>
            <a:r>
              <a:rPr lang="en-US" altLang="ja-JP" sz="2000" dirty="0" smtClean="0">
                <a:latin typeface="+mn-ea"/>
              </a:rPr>
              <a:t>8</a:t>
            </a:r>
            <a:r>
              <a:rPr lang="ja-JP" altLang="en-US" sz="2000" dirty="0" smtClean="0">
                <a:latin typeface="+mn-ea"/>
              </a:rPr>
              <a:t>月	自己株式消却による資本減少、資本金</a:t>
            </a:r>
            <a:r>
              <a:rPr lang="en-US" altLang="ja-JP" sz="2000" dirty="0" smtClean="0">
                <a:latin typeface="+mn-ea"/>
              </a:rPr>
              <a:t>49,634</a:t>
            </a:r>
            <a:r>
              <a:rPr lang="ja-JP" altLang="en-US" sz="2000" dirty="0" smtClean="0">
                <a:latin typeface="+mn-ea"/>
              </a:rPr>
              <a:t>万円</a:t>
            </a:r>
          </a:p>
          <a:p>
            <a:r>
              <a:rPr lang="ja-JP" altLang="en-US" sz="2000" dirty="0" smtClean="0">
                <a:latin typeface="+mn-ea"/>
              </a:rPr>
              <a:t>平成</a:t>
            </a:r>
            <a:r>
              <a:rPr lang="en-US" altLang="ja-JP" sz="2000" dirty="0" smtClean="0">
                <a:latin typeface="+mn-ea"/>
              </a:rPr>
              <a:t>14</a:t>
            </a:r>
            <a:r>
              <a:rPr lang="ja-JP" altLang="en-US" sz="2000" dirty="0" smtClean="0">
                <a:latin typeface="+mn-ea"/>
              </a:rPr>
              <a:t>年</a:t>
            </a:r>
            <a:r>
              <a:rPr lang="en-US" altLang="ja-JP" sz="2000" dirty="0" smtClean="0">
                <a:latin typeface="+mn-ea"/>
              </a:rPr>
              <a:t>10</a:t>
            </a:r>
            <a:r>
              <a:rPr lang="ja-JP" altLang="en-US" sz="2000" dirty="0" smtClean="0">
                <a:latin typeface="+mn-ea"/>
              </a:rPr>
              <a:t>月	日里服装輔料（大連）有限公司を設立</a:t>
            </a:r>
          </a:p>
          <a:p>
            <a:r>
              <a:rPr lang="ja-JP" altLang="en-US" sz="2000" dirty="0" smtClean="0">
                <a:latin typeface="+mn-ea"/>
              </a:rPr>
              <a:t>平成</a:t>
            </a:r>
            <a:r>
              <a:rPr lang="en-US" altLang="ja-JP" sz="2000" dirty="0" smtClean="0">
                <a:latin typeface="+mn-ea"/>
              </a:rPr>
              <a:t>16</a:t>
            </a:r>
            <a:r>
              <a:rPr lang="ja-JP" altLang="en-US" sz="2000" dirty="0" smtClean="0">
                <a:latin typeface="+mn-ea"/>
              </a:rPr>
              <a:t>年</a:t>
            </a:r>
            <a:r>
              <a:rPr lang="en-US" altLang="ja-JP" sz="2000" dirty="0" smtClean="0">
                <a:latin typeface="+mn-ea"/>
              </a:rPr>
              <a:t>5</a:t>
            </a:r>
            <a:r>
              <a:rPr lang="ja-JP" altLang="en-US" sz="2000" dirty="0" smtClean="0">
                <a:latin typeface="+mn-ea"/>
              </a:rPr>
              <a:t>月	アゼアス株式会社に商号変更</a:t>
            </a:r>
          </a:p>
          <a:p>
            <a:r>
              <a:rPr lang="ja-JP" altLang="en-US" sz="2000" dirty="0" smtClean="0">
                <a:latin typeface="+mn-ea"/>
              </a:rPr>
              <a:t>平成</a:t>
            </a:r>
            <a:r>
              <a:rPr lang="en-US" altLang="ja-JP" sz="2000" dirty="0" smtClean="0">
                <a:latin typeface="+mn-ea"/>
              </a:rPr>
              <a:t>18</a:t>
            </a:r>
            <a:r>
              <a:rPr lang="ja-JP" altLang="en-US" sz="2000" dirty="0" smtClean="0">
                <a:latin typeface="+mn-ea"/>
              </a:rPr>
              <a:t>年</a:t>
            </a:r>
            <a:r>
              <a:rPr lang="en-US" altLang="ja-JP" sz="2000" dirty="0" smtClean="0">
                <a:latin typeface="+mn-ea"/>
              </a:rPr>
              <a:t>4</a:t>
            </a:r>
            <a:r>
              <a:rPr lang="ja-JP" altLang="en-US" sz="2000" dirty="0" smtClean="0">
                <a:latin typeface="+mn-ea"/>
              </a:rPr>
              <a:t>月	増資、資本金</a:t>
            </a:r>
            <a:r>
              <a:rPr lang="en-US" altLang="ja-JP" sz="2000" dirty="0" smtClean="0">
                <a:latin typeface="+mn-ea"/>
              </a:rPr>
              <a:t>67,144 </a:t>
            </a:r>
            <a:r>
              <a:rPr lang="ja-JP" altLang="en-US" sz="2000" dirty="0" smtClean="0">
                <a:latin typeface="+mn-ea"/>
              </a:rPr>
              <a:t>万円</a:t>
            </a:r>
          </a:p>
          <a:p>
            <a:r>
              <a:rPr lang="ja-JP" altLang="en-US" sz="2000" dirty="0" smtClean="0">
                <a:latin typeface="+mn-ea"/>
              </a:rPr>
              <a:t>平成</a:t>
            </a:r>
            <a:r>
              <a:rPr lang="en-US" altLang="ja-JP" sz="2000" dirty="0" smtClean="0">
                <a:latin typeface="+mn-ea"/>
              </a:rPr>
              <a:t>22</a:t>
            </a:r>
            <a:r>
              <a:rPr lang="ja-JP" altLang="en-US" sz="2000" dirty="0" smtClean="0">
                <a:latin typeface="+mn-ea"/>
              </a:rPr>
              <a:t>年</a:t>
            </a:r>
            <a:r>
              <a:rPr lang="en-US" altLang="ja-JP" sz="2000" dirty="0" smtClean="0">
                <a:latin typeface="+mn-ea"/>
              </a:rPr>
              <a:t>4</a:t>
            </a:r>
            <a:r>
              <a:rPr lang="ja-JP" altLang="en-US" sz="2000" dirty="0" smtClean="0">
                <a:latin typeface="+mn-ea"/>
              </a:rPr>
              <a:t>月	大阪証券取引所</a:t>
            </a:r>
            <a:r>
              <a:rPr lang="en-US" altLang="ja-JP" sz="2000" dirty="0" smtClean="0">
                <a:latin typeface="+mn-ea"/>
              </a:rPr>
              <a:t>JASDAQ</a:t>
            </a:r>
            <a:r>
              <a:rPr lang="ja-JP" altLang="en-US" sz="2000" dirty="0" smtClean="0">
                <a:latin typeface="+mn-ea"/>
              </a:rPr>
              <a:t>市場（現東京証券取引所</a:t>
            </a:r>
            <a:r>
              <a:rPr lang="en-US" altLang="ja-JP" sz="2000" dirty="0" smtClean="0">
                <a:latin typeface="+mn-ea"/>
              </a:rPr>
              <a:t>JASDAQ</a:t>
            </a:r>
            <a:r>
              <a:rPr lang="ja-JP" altLang="en-US" sz="2000" dirty="0" smtClean="0">
                <a:latin typeface="+mn-ea"/>
              </a:rPr>
              <a:t>（スタンダード））へ上場、</a:t>
            </a:r>
            <a:endParaRPr lang="en-US" altLang="ja-JP" sz="2000" dirty="0" smtClean="0">
              <a:latin typeface="+mn-ea"/>
            </a:endParaRPr>
          </a:p>
          <a:p>
            <a:r>
              <a:rPr lang="ja-JP" altLang="en-US" sz="2000" dirty="0">
                <a:latin typeface="+mn-ea"/>
              </a:rPr>
              <a:t>　</a:t>
            </a:r>
            <a:r>
              <a:rPr lang="ja-JP" altLang="en-US" sz="2000" dirty="0" smtClean="0">
                <a:latin typeface="+mn-ea"/>
              </a:rPr>
              <a:t>　　　　　　　　　　　　資本金</a:t>
            </a:r>
            <a:r>
              <a:rPr lang="en-US" altLang="ja-JP" sz="2000" dirty="0" smtClean="0">
                <a:latin typeface="+mn-ea"/>
              </a:rPr>
              <a:t>88,764</a:t>
            </a:r>
            <a:r>
              <a:rPr lang="ja-JP" altLang="en-US" sz="2000" dirty="0" smtClean="0">
                <a:latin typeface="+mn-ea"/>
              </a:rPr>
              <a:t>万円</a:t>
            </a:r>
          </a:p>
          <a:p>
            <a:r>
              <a:rPr lang="ja-JP" altLang="en-US" sz="2000" dirty="0" smtClean="0">
                <a:latin typeface="+mn-ea"/>
              </a:rPr>
              <a:t>（平成</a:t>
            </a:r>
            <a:r>
              <a:rPr lang="en-US" altLang="ja-JP" sz="2000" dirty="0" smtClean="0">
                <a:latin typeface="+mn-ea"/>
              </a:rPr>
              <a:t>24</a:t>
            </a:r>
            <a:r>
              <a:rPr lang="ja-JP" altLang="en-US" sz="2000" dirty="0" smtClean="0">
                <a:latin typeface="+mn-ea"/>
              </a:rPr>
              <a:t>年</a:t>
            </a:r>
            <a:r>
              <a:rPr lang="en-US" altLang="ja-JP" sz="2000" dirty="0" smtClean="0">
                <a:latin typeface="+mn-ea"/>
              </a:rPr>
              <a:t>8</a:t>
            </a:r>
            <a:r>
              <a:rPr lang="ja-JP" altLang="en-US" sz="2000" dirty="0" smtClean="0">
                <a:latin typeface="+mn-ea"/>
              </a:rPr>
              <a:t>月</a:t>
            </a:r>
            <a:r>
              <a:rPr lang="en-US" altLang="ja-JP" sz="2000" dirty="0" smtClean="0">
                <a:latin typeface="+mn-ea"/>
              </a:rPr>
              <a:t>27</a:t>
            </a:r>
            <a:r>
              <a:rPr lang="ja-JP" altLang="en-US" sz="2000" dirty="0" smtClean="0">
                <a:latin typeface="+mn-ea"/>
              </a:rPr>
              <a:t>日に大阪証券取引所</a:t>
            </a:r>
            <a:r>
              <a:rPr lang="en-US" altLang="ja-JP" sz="2000" dirty="0" smtClean="0">
                <a:latin typeface="+mn-ea"/>
              </a:rPr>
              <a:t>JASDAQ</a:t>
            </a:r>
            <a:r>
              <a:rPr lang="ja-JP" altLang="en-US" sz="2000" dirty="0" smtClean="0">
                <a:latin typeface="+mn-ea"/>
              </a:rPr>
              <a:t>の上場を廃止しております。）</a:t>
            </a:r>
          </a:p>
          <a:p>
            <a:r>
              <a:rPr lang="ja-JP" altLang="en-US" sz="2000" dirty="0" smtClean="0">
                <a:latin typeface="+mn-ea"/>
              </a:rPr>
              <a:t>平成</a:t>
            </a:r>
            <a:r>
              <a:rPr lang="en-US" altLang="ja-JP" sz="2000" dirty="0" smtClean="0">
                <a:latin typeface="+mn-ea"/>
              </a:rPr>
              <a:t>23</a:t>
            </a:r>
            <a:r>
              <a:rPr lang="ja-JP" altLang="en-US" sz="2000" dirty="0" smtClean="0">
                <a:latin typeface="+mn-ea"/>
              </a:rPr>
              <a:t>年</a:t>
            </a:r>
            <a:r>
              <a:rPr lang="en-US" altLang="ja-JP" sz="2000" dirty="0" smtClean="0">
                <a:latin typeface="+mn-ea"/>
              </a:rPr>
              <a:t>3</a:t>
            </a:r>
            <a:r>
              <a:rPr lang="ja-JP" altLang="en-US" sz="2000" dirty="0" smtClean="0">
                <a:latin typeface="+mn-ea"/>
              </a:rPr>
              <a:t>月	岡山事業所内に西日本物流センターを開設</a:t>
            </a:r>
          </a:p>
          <a:p>
            <a:r>
              <a:rPr lang="ja-JP" altLang="en-US" sz="2000" dirty="0" smtClean="0">
                <a:latin typeface="+mn-ea"/>
              </a:rPr>
              <a:t>平成</a:t>
            </a:r>
            <a:r>
              <a:rPr lang="en-US" altLang="ja-JP" sz="2000" dirty="0" smtClean="0">
                <a:latin typeface="+mn-ea"/>
              </a:rPr>
              <a:t>24</a:t>
            </a:r>
            <a:r>
              <a:rPr lang="ja-JP" altLang="en-US" sz="2000" dirty="0" smtClean="0">
                <a:latin typeface="+mn-ea"/>
              </a:rPr>
              <a:t>年</a:t>
            </a:r>
            <a:r>
              <a:rPr lang="en-US" altLang="ja-JP" sz="2000" dirty="0" smtClean="0">
                <a:latin typeface="+mn-ea"/>
              </a:rPr>
              <a:t>6</a:t>
            </a:r>
            <a:r>
              <a:rPr lang="ja-JP" altLang="en-US" sz="2000" dirty="0" smtClean="0">
                <a:latin typeface="+mn-ea"/>
              </a:rPr>
              <a:t>月	東京証券取引所市場第二部へ上場</a:t>
            </a:r>
          </a:p>
          <a:p>
            <a:r>
              <a:rPr lang="ja-JP" altLang="en-US" sz="2000" dirty="0" smtClean="0">
                <a:latin typeface="+mn-ea"/>
              </a:rPr>
              <a:t>平成</a:t>
            </a:r>
            <a:r>
              <a:rPr lang="en-US" altLang="ja-JP" sz="2000" dirty="0" smtClean="0">
                <a:latin typeface="+mn-ea"/>
              </a:rPr>
              <a:t>26</a:t>
            </a:r>
            <a:r>
              <a:rPr lang="ja-JP" altLang="en-US" sz="2000" dirty="0" smtClean="0">
                <a:latin typeface="+mn-ea"/>
              </a:rPr>
              <a:t>年</a:t>
            </a:r>
            <a:r>
              <a:rPr lang="en-US" altLang="ja-JP" sz="2000" dirty="0" smtClean="0">
                <a:latin typeface="+mn-ea"/>
              </a:rPr>
              <a:t>2</a:t>
            </a:r>
            <a:r>
              <a:rPr lang="ja-JP" altLang="en-US" sz="2000" dirty="0" smtClean="0">
                <a:latin typeface="+mn-ea"/>
              </a:rPr>
              <a:t>月	丸幸株式会社を子会社化</a:t>
            </a:r>
          </a:p>
          <a:p>
            <a:r>
              <a:rPr lang="ja-JP" altLang="en-US" sz="2000" dirty="0" smtClean="0">
                <a:latin typeface="+mn-ea"/>
              </a:rPr>
              <a:t>平成</a:t>
            </a:r>
            <a:r>
              <a:rPr lang="en-US" altLang="ja-JP" sz="2000" dirty="0" smtClean="0">
                <a:latin typeface="+mn-ea"/>
              </a:rPr>
              <a:t>27</a:t>
            </a:r>
            <a:r>
              <a:rPr lang="ja-JP" altLang="en-US" sz="2000" dirty="0" smtClean="0">
                <a:latin typeface="+mn-ea"/>
              </a:rPr>
              <a:t>年</a:t>
            </a:r>
            <a:r>
              <a:rPr lang="en-US" altLang="ja-JP" sz="2000" dirty="0" smtClean="0">
                <a:latin typeface="+mn-ea"/>
              </a:rPr>
              <a:t>1</a:t>
            </a:r>
            <a:r>
              <a:rPr lang="ja-JP" altLang="en-US" sz="2000" dirty="0" smtClean="0">
                <a:latin typeface="+mn-ea"/>
              </a:rPr>
              <a:t>月	ベトナム駐在員事務所開設</a:t>
            </a:r>
          </a:p>
          <a:p>
            <a:r>
              <a:rPr lang="ja-JP" altLang="en-US" sz="2000" dirty="0" smtClean="0">
                <a:latin typeface="+mn-ea"/>
              </a:rPr>
              <a:t>平成</a:t>
            </a:r>
            <a:r>
              <a:rPr lang="en-US" altLang="ja-JP" sz="2000" dirty="0" smtClean="0">
                <a:latin typeface="+mn-ea"/>
              </a:rPr>
              <a:t>28</a:t>
            </a:r>
            <a:r>
              <a:rPr lang="ja-JP" altLang="en-US" sz="2000" dirty="0" smtClean="0">
                <a:latin typeface="+mn-ea"/>
              </a:rPr>
              <a:t>年</a:t>
            </a:r>
            <a:r>
              <a:rPr lang="en-US" altLang="ja-JP" sz="2000" dirty="0" smtClean="0">
                <a:latin typeface="+mn-ea"/>
              </a:rPr>
              <a:t>3</a:t>
            </a:r>
            <a:r>
              <a:rPr lang="ja-JP" altLang="en-US" sz="2000" dirty="0" smtClean="0">
                <a:latin typeface="+mn-ea"/>
              </a:rPr>
              <a:t>月	アゼアスデザインセンター秋田開設</a:t>
            </a:r>
            <a:endParaRPr lang="ja-JP" altLang="en-US" sz="2000" dirty="0">
              <a:latin typeface="+mn-ea"/>
            </a:endParaRPr>
          </a:p>
        </p:txBody>
      </p:sp>
    </p:spTree>
    <p:extLst>
      <p:ext uri="{BB962C8B-B14F-4D97-AF65-F5344CB8AC3E}">
        <p14:creationId xmlns:p14="http://schemas.microsoft.com/office/powerpoint/2010/main" val="742080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事業内容</a:t>
            </a:r>
            <a:endParaRPr kumimoji="1" lang="ja-JP" altLang="en-US" dirty="0"/>
          </a:p>
        </p:txBody>
      </p:sp>
      <p:pic>
        <p:nvPicPr>
          <p:cNvPr id="7171" name="Picture 3" descr="http://www.azearth.co.jp/business/images/img_prote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9912" y="1433945"/>
            <a:ext cx="2837126" cy="1759458"/>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http://www.azearth.co.jp/business/images/img_tatam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6840" y="3412493"/>
            <a:ext cx="2454449" cy="1522138"/>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http://www.azearth.co.jp/business/images/img_appar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6828" y="5184075"/>
            <a:ext cx="2444462" cy="151594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618644" y="1909778"/>
            <a:ext cx="8190063" cy="1384995"/>
          </a:xfrm>
          <a:prstGeom prst="rect">
            <a:avLst/>
          </a:prstGeom>
          <a:noFill/>
        </p:spPr>
        <p:txBody>
          <a:bodyPr wrap="none" rtlCol="0">
            <a:spAutoFit/>
          </a:bodyPr>
          <a:lstStyle/>
          <a:p>
            <a:r>
              <a:rPr kumimoji="1" lang="ja-JP" altLang="en-US" sz="1400" dirty="0" smtClean="0"/>
              <a:t>防護服・環境資機材</a:t>
            </a:r>
            <a:endParaRPr kumimoji="1" lang="en-US" altLang="ja-JP" sz="1400" dirty="0" smtClean="0"/>
          </a:p>
          <a:p>
            <a:pPr lvl="0" eaLnBrk="0" fontAlgn="base" hangingPunct="0">
              <a:spcBef>
                <a:spcPct val="0"/>
              </a:spcBef>
              <a:spcAft>
                <a:spcPct val="0"/>
              </a:spcAft>
            </a:pPr>
            <a:r>
              <a:rPr kumimoji="0" lang="ja-JP" altLang="ja-JP" sz="1400" b="0" i="0" u="sng" strike="noStrike" cap="none" normalizeH="0" baseline="0" dirty="0" smtClean="0">
                <a:ln>
                  <a:noFill/>
                </a:ln>
                <a:solidFill>
                  <a:srgbClr val="333333"/>
                </a:solidFill>
                <a:effectLst/>
                <a:latin typeface="Arial" panose="020B0604020202020204" pitchFamily="34" charset="0"/>
                <a:ea typeface="ヒラギノ角ゴ Pro W3"/>
              </a:rPr>
              <a:t>米国デュポン社製のタイベック®素材の防護服を中心に、さまざまな作業現場や研究機関、医療現場などに</a:t>
            </a:r>
            <a:endParaRPr kumimoji="0" lang="en-US" altLang="ja-JP" sz="1400" b="0" i="0" u="sng" strike="noStrike" cap="none" normalizeH="0" baseline="0" dirty="0" smtClean="0">
              <a:ln>
                <a:noFill/>
              </a:ln>
              <a:solidFill>
                <a:srgbClr val="333333"/>
              </a:solidFill>
              <a:effectLst/>
              <a:latin typeface="Arial" panose="020B0604020202020204" pitchFamily="34" charset="0"/>
              <a:ea typeface="ヒラギノ角ゴ Pro W3"/>
            </a:endParaRPr>
          </a:p>
          <a:p>
            <a:pPr lvl="0" eaLnBrk="0" fontAlgn="base" hangingPunct="0">
              <a:spcBef>
                <a:spcPct val="0"/>
              </a:spcBef>
              <a:spcAft>
                <a:spcPct val="0"/>
              </a:spcAft>
            </a:pPr>
            <a:r>
              <a:rPr kumimoji="0" lang="ja-JP" altLang="ja-JP" sz="1400" b="0" i="0" u="sng" strike="noStrike" cap="none" normalizeH="0" baseline="0" dirty="0" smtClean="0">
                <a:ln>
                  <a:noFill/>
                </a:ln>
                <a:solidFill>
                  <a:srgbClr val="333333"/>
                </a:solidFill>
                <a:effectLst/>
                <a:latin typeface="Arial" panose="020B0604020202020204" pitchFamily="34" charset="0"/>
                <a:ea typeface="ヒラギノ角ゴ Pro W3"/>
              </a:rPr>
              <a:t>安心・安全のソリューションを提供しています。</a:t>
            </a:r>
          </a:p>
          <a:p>
            <a:pPr lvl="0" eaLnBrk="0" fontAlgn="base" hangingPunct="0">
              <a:spcBef>
                <a:spcPct val="0"/>
              </a:spcBef>
              <a:spcAft>
                <a:spcPct val="0"/>
              </a:spcAft>
            </a:pPr>
            <a:r>
              <a:rPr kumimoji="0" lang="ja-JP" altLang="ja-JP" sz="1400" b="1" i="0" u="sng" strike="noStrike" cap="none" normalizeH="0" baseline="0" dirty="0" smtClean="0">
                <a:ln>
                  <a:noFill/>
                </a:ln>
                <a:solidFill>
                  <a:srgbClr val="333333"/>
                </a:solidFill>
                <a:effectLst/>
                <a:latin typeface="Arial" panose="020B0604020202020204" pitchFamily="34" charset="0"/>
                <a:ea typeface="ヒラギノ角ゴ Pro W3"/>
              </a:rPr>
              <a:t>［事業内容］</a:t>
            </a:r>
            <a:endParaRPr kumimoji="0" lang="ja-JP" altLang="ja-JP" sz="1400" b="0" i="0" u="sng" strike="noStrike" cap="none" normalizeH="0" baseline="0" dirty="0" smtClean="0">
              <a:ln>
                <a:noFill/>
              </a:ln>
              <a:solidFill>
                <a:srgbClr val="333333"/>
              </a:solidFill>
              <a:effectLst/>
              <a:latin typeface="Arial" panose="020B0604020202020204" pitchFamily="34" charset="0"/>
              <a:ea typeface="ヒラギノ角ゴ Pro W3"/>
            </a:endParaRPr>
          </a:p>
          <a:p>
            <a:pPr lvl="0" eaLnBrk="0" fontAlgn="base" hangingPunct="0">
              <a:spcBef>
                <a:spcPct val="0"/>
              </a:spcBef>
              <a:spcAft>
                <a:spcPct val="0"/>
              </a:spcAft>
              <a:buFontTx/>
              <a:buChar char="•"/>
            </a:pPr>
            <a:r>
              <a:rPr kumimoji="0" lang="ja-JP" altLang="ja-JP" sz="1400" b="0" i="0" u="sng" strike="noStrike" cap="none" normalizeH="0" baseline="0" dirty="0" smtClean="0">
                <a:ln>
                  <a:noFill/>
                </a:ln>
                <a:solidFill>
                  <a:srgbClr val="333333"/>
                </a:solidFill>
                <a:effectLst/>
                <a:latin typeface="Arial" panose="020B0604020202020204" pitchFamily="34" charset="0"/>
                <a:ea typeface="ヒラギノ角ゴ Pro W3"/>
              </a:rPr>
              <a:t>化学防護服（デュポン™タイベック®製、レベルA 、レベルB 等）の製造、販売</a:t>
            </a:r>
          </a:p>
          <a:p>
            <a:pPr lvl="0" eaLnBrk="0" fontAlgn="base" hangingPunct="0">
              <a:spcBef>
                <a:spcPct val="0"/>
              </a:spcBef>
              <a:spcAft>
                <a:spcPct val="0"/>
              </a:spcAft>
              <a:buFontTx/>
              <a:buChar char="•"/>
            </a:pPr>
            <a:r>
              <a:rPr kumimoji="0" lang="ja-JP" altLang="ja-JP" sz="1400" b="0" i="0" u="sng" strike="noStrike" cap="none" normalizeH="0" baseline="0" dirty="0" smtClean="0">
                <a:ln>
                  <a:noFill/>
                </a:ln>
                <a:solidFill>
                  <a:srgbClr val="333333"/>
                </a:solidFill>
                <a:effectLst/>
                <a:latin typeface="Arial" panose="020B0604020202020204" pitchFamily="34" charset="0"/>
                <a:ea typeface="ヒラギノ角ゴ Pro W3"/>
              </a:rPr>
              <a:t>環境対策用資機材の製造・販売</a:t>
            </a:r>
          </a:p>
        </p:txBody>
      </p:sp>
      <p:sp>
        <p:nvSpPr>
          <p:cNvPr id="12" name="テキスト ボックス 11"/>
          <p:cNvSpPr txBox="1"/>
          <p:nvPr/>
        </p:nvSpPr>
        <p:spPr>
          <a:xfrm>
            <a:off x="665016" y="3513863"/>
            <a:ext cx="6380501" cy="1600438"/>
          </a:xfrm>
          <a:prstGeom prst="rect">
            <a:avLst/>
          </a:prstGeom>
          <a:noFill/>
        </p:spPr>
        <p:txBody>
          <a:bodyPr wrap="square" rtlCol="0">
            <a:spAutoFit/>
          </a:bodyPr>
          <a:lstStyle/>
          <a:p>
            <a:r>
              <a:rPr kumimoji="1" lang="ja-JP" altLang="en-US" sz="1400" dirty="0" smtClean="0"/>
              <a:t>たたみ機材</a:t>
            </a:r>
            <a:endParaRPr kumimoji="1" lang="en-US" altLang="ja-JP" sz="1400" dirty="0" smtClean="0"/>
          </a:p>
          <a:p>
            <a:pPr lvl="0" eaLnBrk="0" fontAlgn="base" hangingPunct="0">
              <a:spcBef>
                <a:spcPct val="0"/>
              </a:spcBef>
              <a:spcAft>
                <a:spcPct val="0"/>
              </a:spcAft>
            </a:pPr>
            <a:r>
              <a:rPr kumimoji="0" lang="ja-JP" altLang="ja-JP" sz="1400" b="0" i="0" u="sng" strike="noStrike" cap="none" normalizeH="0" baseline="0" dirty="0" smtClean="0">
                <a:ln>
                  <a:noFill/>
                </a:ln>
                <a:solidFill>
                  <a:srgbClr val="333333"/>
                </a:solidFill>
                <a:effectLst/>
                <a:latin typeface="Arial" panose="020B0604020202020204" pitchFamily="34" charset="0"/>
                <a:ea typeface="ヒラギノ角ゴ Pro W3"/>
              </a:rPr>
              <a:t>多彩な畳関連資材の販売を主に、全国の畳店をネットワークした工事請負体制を整えて、日本伝統の畳文化による快適な暮らしをご提案しています。</a:t>
            </a:r>
          </a:p>
          <a:p>
            <a:pPr lvl="0" eaLnBrk="0" fontAlgn="base" hangingPunct="0">
              <a:spcBef>
                <a:spcPct val="0"/>
              </a:spcBef>
              <a:spcAft>
                <a:spcPct val="0"/>
              </a:spcAft>
            </a:pPr>
            <a:r>
              <a:rPr kumimoji="0" lang="ja-JP" altLang="ja-JP" sz="1400" b="1" i="0" u="sng" strike="noStrike" cap="none" normalizeH="0" baseline="0" dirty="0" smtClean="0">
                <a:ln>
                  <a:noFill/>
                </a:ln>
                <a:solidFill>
                  <a:srgbClr val="333333"/>
                </a:solidFill>
                <a:effectLst/>
                <a:latin typeface="Arial" panose="020B0604020202020204" pitchFamily="34" charset="0"/>
                <a:ea typeface="ヒラギノ角ゴ Pro W3"/>
              </a:rPr>
              <a:t>［事業内容］</a:t>
            </a:r>
            <a:endParaRPr kumimoji="0" lang="ja-JP" altLang="ja-JP" sz="1400" b="0" i="0" u="sng" strike="noStrike" cap="none" normalizeH="0" baseline="0" dirty="0" smtClean="0">
              <a:ln>
                <a:noFill/>
              </a:ln>
              <a:solidFill>
                <a:srgbClr val="333333"/>
              </a:solidFill>
              <a:effectLst/>
              <a:latin typeface="Arial" panose="020B0604020202020204" pitchFamily="34" charset="0"/>
              <a:ea typeface="ヒラギノ角ゴ Pro W3"/>
            </a:endParaRPr>
          </a:p>
          <a:p>
            <a:pPr lvl="0" eaLnBrk="0" fontAlgn="base" hangingPunct="0">
              <a:spcBef>
                <a:spcPct val="0"/>
              </a:spcBef>
              <a:spcAft>
                <a:spcPct val="0"/>
              </a:spcAft>
              <a:buFontTx/>
              <a:buChar char="•"/>
            </a:pPr>
            <a:r>
              <a:rPr kumimoji="0" lang="ja-JP" altLang="ja-JP" sz="1400" b="0" i="0" u="sng" strike="noStrike" cap="none" normalizeH="0" baseline="0" dirty="0" smtClean="0">
                <a:ln>
                  <a:noFill/>
                </a:ln>
                <a:solidFill>
                  <a:srgbClr val="333333"/>
                </a:solidFill>
                <a:effectLst/>
                <a:latin typeface="Arial" panose="020B0604020202020204" pitchFamily="34" charset="0"/>
                <a:ea typeface="ヒラギノ角ゴ Pro W3"/>
              </a:rPr>
              <a:t>畳表、畳床用ポリスチレンフォーム、インシュレーションボード、畳糸、畳縁、畳機械その他畳資材の販売</a:t>
            </a:r>
          </a:p>
          <a:p>
            <a:pPr lvl="0" eaLnBrk="0" fontAlgn="base" hangingPunct="0">
              <a:spcBef>
                <a:spcPct val="0"/>
              </a:spcBef>
              <a:spcAft>
                <a:spcPct val="0"/>
              </a:spcAft>
              <a:buFontTx/>
              <a:buChar char="•"/>
            </a:pPr>
            <a:r>
              <a:rPr kumimoji="0" lang="ja-JP" altLang="ja-JP" sz="1400" b="0" i="0" u="sng" strike="noStrike" cap="none" normalizeH="0" baseline="0" dirty="0" smtClean="0">
                <a:ln>
                  <a:noFill/>
                </a:ln>
                <a:solidFill>
                  <a:srgbClr val="333333"/>
                </a:solidFill>
                <a:effectLst/>
                <a:latin typeface="Arial" panose="020B0604020202020204" pitchFamily="34" charset="0"/>
                <a:ea typeface="ヒラギノ角ゴ Pro W3"/>
              </a:rPr>
              <a:t>畳据付工事及び畳下地内装工事の施工</a:t>
            </a:r>
            <a:endParaRPr kumimoji="0" lang="ja-JP" altLang="ja-JP" sz="1400" b="0" i="0" u="sng" strike="noStrike" cap="none" normalizeH="0" baseline="0" dirty="0" smtClean="0">
              <a:ln>
                <a:noFill/>
              </a:ln>
              <a:solidFill>
                <a:srgbClr val="333333"/>
              </a:solidFill>
              <a:effectLst/>
              <a:latin typeface="Arial" panose="020B0604020202020204" pitchFamily="34" charset="0"/>
              <a:ea typeface="ヒラギノ角ゴ Pro W3"/>
            </a:endParaRPr>
          </a:p>
        </p:txBody>
      </p:sp>
      <p:sp>
        <p:nvSpPr>
          <p:cNvPr id="13" name="テキスト ボックス 12"/>
          <p:cNvSpPr txBox="1"/>
          <p:nvPr/>
        </p:nvSpPr>
        <p:spPr>
          <a:xfrm>
            <a:off x="665016" y="5261315"/>
            <a:ext cx="6380501" cy="1384995"/>
          </a:xfrm>
          <a:prstGeom prst="rect">
            <a:avLst/>
          </a:prstGeom>
          <a:noFill/>
        </p:spPr>
        <p:txBody>
          <a:bodyPr wrap="square" rtlCol="0">
            <a:spAutoFit/>
          </a:bodyPr>
          <a:lstStyle/>
          <a:p>
            <a:r>
              <a:rPr kumimoji="1" lang="ja-JP" altLang="en-US" sz="1400" dirty="0" smtClean="0"/>
              <a:t>アパレル機材</a:t>
            </a:r>
            <a:endParaRPr kumimoji="1" lang="en-US" altLang="ja-JP" sz="1400" dirty="0" smtClean="0"/>
          </a:p>
          <a:p>
            <a:pPr lvl="0" eaLnBrk="0" fontAlgn="base" hangingPunct="0">
              <a:spcBef>
                <a:spcPct val="0"/>
              </a:spcBef>
              <a:spcAft>
                <a:spcPct val="0"/>
              </a:spcAft>
            </a:pPr>
            <a:r>
              <a:rPr kumimoji="0" lang="ja-JP" altLang="ja-JP" sz="1400" b="0" i="0" u="sng" strike="noStrike" cap="none" normalizeH="0" baseline="0" dirty="0" smtClean="0">
                <a:ln>
                  <a:noFill/>
                </a:ln>
                <a:solidFill>
                  <a:srgbClr val="333333"/>
                </a:solidFill>
                <a:effectLst/>
                <a:latin typeface="Arial" panose="020B0604020202020204" pitchFamily="34" charset="0"/>
                <a:ea typeface="ヒラギノ角ゴ Pro W3"/>
              </a:rPr>
              <a:t>日本、中国、東南アジアに向けて生産・物流ネットワークを構築し、厳しい品質管理のもとで、衣類製造に必要な資材をパッケージ供給しています。</a:t>
            </a:r>
          </a:p>
          <a:p>
            <a:pPr lvl="0" eaLnBrk="0" fontAlgn="base" hangingPunct="0">
              <a:spcBef>
                <a:spcPct val="0"/>
              </a:spcBef>
              <a:spcAft>
                <a:spcPct val="0"/>
              </a:spcAft>
            </a:pPr>
            <a:r>
              <a:rPr kumimoji="0" lang="ja-JP" altLang="ja-JP" sz="1400" b="1" i="0" u="sng" strike="noStrike" cap="none" normalizeH="0" baseline="0" dirty="0" smtClean="0">
                <a:ln>
                  <a:noFill/>
                </a:ln>
                <a:solidFill>
                  <a:srgbClr val="333333"/>
                </a:solidFill>
                <a:effectLst/>
                <a:latin typeface="Arial" panose="020B0604020202020204" pitchFamily="34" charset="0"/>
                <a:ea typeface="ヒラギノ角ゴ Pro W3"/>
              </a:rPr>
              <a:t>［事業内容］</a:t>
            </a:r>
            <a:endParaRPr kumimoji="0" lang="ja-JP" altLang="ja-JP" sz="1400" b="0" i="0" u="sng" strike="noStrike" cap="none" normalizeH="0" baseline="0" dirty="0" smtClean="0">
              <a:ln>
                <a:noFill/>
              </a:ln>
              <a:solidFill>
                <a:srgbClr val="333333"/>
              </a:solidFill>
              <a:effectLst/>
              <a:latin typeface="Arial" panose="020B0604020202020204" pitchFamily="34" charset="0"/>
              <a:ea typeface="ヒラギノ角ゴ Pro W3"/>
            </a:endParaRPr>
          </a:p>
          <a:p>
            <a:pPr lvl="0" eaLnBrk="0" fontAlgn="base" hangingPunct="0">
              <a:spcBef>
                <a:spcPct val="0"/>
              </a:spcBef>
              <a:spcAft>
                <a:spcPct val="0"/>
              </a:spcAft>
              <a:buFontTx/>
              <a:buChar char="•"/>
            </a:pPr>
            <a:r>
              <a:rPr kumimoji="0" lang="ja-JP" altLang="ja-JP" sz="1400" b="0" i="0" u="sng" strike="noStrike" cap="none" normalizeH="0" baseline="0" dirty="0" smtClean="0">
                <a:ln>
                  <a:noFill/>
                </a:ln>
                <a:solidFill>
                  <a:srgbClr val="333333"/>
                </a:solidFill>
                <a:effectLst/>
                <a:latin typeface="Arial" panose="020B0604020202020204" pitchFamily="34" charset="0"/>
                <a:ea typeface="ヒラギノ角ゴ Pro W3"/>
              </a:rPr>
              <a:t>裏地、芯地、袋地（ポケット地）、腰裏ベルト、型カット品、その他繊維副資材の製造、販売</a:t>
            </a:r>
            <a:endParaRPr kumimoji="0" lang="ja-JP" altLang="ja-JP" sz="1400" b="0" i="0" u="sng" strike="noStrike" cap="none" normalizeH="0" baseline="0" dirty="0" smtClean="0">
              <a:ln>
                <a:noFill/>
              </a:ln>
              <a:solidFill>
                <a:srgbClr val="333333"/>
              </a:solidFill>
              <a:effectLst/>
              <a:latin typeface="Arial" panose="020B0604020202020204" pitchFamily="34" charset="0"/>
              <a:ea typeface="ヒラギノ角ゴ Pro W3"/>
            </a:endParaRPr>
          </a:p>
        </p:txBody>
      </p:sp>
    </p:spTree>
    <p:extLst>
      <p:ext uri="{BB962C8B-B14F-4D97-AF65-F5344CB8AC3E}">
        <p14:creationId xmlns:p14="http://schemas.microsoft.com/office/powerpoint/2010/main" val="3833027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安全保護</a:t>
            </a:r>
            <a:r>
              <a:rPr lang="ja-JP" altLang="en-US" dirty="0"/>
              <a:t>具とは</a:t>
            </a:r>
            <a:endParaRPr kumimoji="1" lang="ja-JP" altLang="en-US" dirty="0"/>
          </a:p>
        </p:txBody>
      </p:sp>
      <p:sp>
        <p:nvSpPr>
          <p:cNvPr id="3" name="コンテンツ プレースホルダー 2"/>
          <p:cNvSpPr>
            <a:spLocks noGrp="1"/>
          </p:cNvSpPr>
          <p:nvPr>
            <p:ph idx="1"/>
          </p:nvPr>
        </p:nvSpPr>
        <p:spPr>
          <a:xfrm>
            <a:off x="651164" y="1825625"/>
            <a:ext cx="11049000" cy="4351338"/>
          </a:xfrm>
        </p:spPr>
        <p:txBody>
          <a:bodyPr>
            <a:normAutofit/>
          </a:bodyPr>
          <a:lstStyle/>
          <a:p>
            <a:r>
              <a:rPr kumimoji="1" lang="ja-JP" altLang="en-US" dirty="0" smtClean="0"/>
              <a:t>人が障害や疾病を</a:t>
            </a:r>
            <a:r>
              <a:rPr lang="ja-JP" altLang="en-US" dirty="0" smtClean="0"/>
              <a:t>受けたり、健康を損なうことを防止するための器具。</a:t>
            </a:r>
            <a:endParaRPr lang="en-US" altLang="ja-JP" dirty="0" smtClean="0"/>
          </a:p>
          <a:p>
            <a:pPr marL="0" indent="0">
              <a:buNone/>
            </a:pPr>
            <a:endParaRPr kumimoji="1" lang="en-US" altLang="ja-JP" dirty="0"/>
          </a:p>
          <a:p>
            <a:pPr marL="0" indent="0">
              <a:buNone/>
            </a:pPr>
            <a:r>
              <a:rPr lang="ja-JP" altLang="en-US" dirty="0" smtClean="0"/>
              <a:t>つまり、安全や衛生面で人を保護するもの。</a:t>
            </a:r>
            <a:endParaRPr lang="en-US" altLang="ja-JP" dirty="0" smtClean="0"/>
          </a:p>
          <a:p>
            <a:pPr marL="0" indent="0">
              <a:buNone/>
            </a:pPr>
            <a:r>
              <a:rPr kumimoji="1" lang="ja-JP" altLang="en-US" dirty="0"/>
              <a:t>　</a:t>
            </a:r>
            <a:r>
              <a:rPr kumimoji="1" lang="ja-JP" altLang="en-US" dirty="0" smtClean="0"/>
              <a:t>　　→　この意味では「安全衛生保護具」という言い方がよい。</a:t>
            </a:r>
            <a:endParaRPr kumimoji="1" lang="ja-JP" altLang="en-US" dirty="0"/>
          </a:p>
        </p:txBody>
      </p:sp>
    </p:spTree>
    <p:extLst>
      <p:ext uri="{BB962C8B-B14F-4D97-AF65-F5344CB8AC3E}">
        <p14:creationId xmlns:p14="http://schemas.microsoft.com/office/powerpoint/2010/main" val="1830718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各事業販売実績、重要な</a:t>
            </a:r>
            <a:r>
              <a:rPr lang="ja-JP" altLang="en-US" dirty="0" smtClean="0"/>
              <a:t>契約</a:t>
            </a:r>
            <a:r>
              <a:rPr lang="ja-JP" altLang="en-US" dirty="0"/>
              <a:t>等</a:t>
            </a:r>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2291745475"/>
              </p:ext>
            </p:extLst>
          </p:nvPr>
        </p:nvGraphicFramePr>
        <p:xfrm>
          <a:off x="2285999" y="1961018"/>
          <a:ext cx="7772401" cy="1897727"/>
        </p:xfrm>
        <a:graphic>
          <a:graphicData uri="http://schemas.openxmlformats.org/drawingml/2006/table">
            <a:tbl>
              <a:tblPr/>
              <a:tblGrid>
                <a:gridCol w="2720273"/>
                <a:gridCol w="2526064"/>
                <a:gridCol w="2526064"/>
              </a:tblGrid>
              <a:tr h="844527">
                <a:tc>
                  <a:txBody>
                    <a:bodyPr/>
                    <a:lstStyle/>
                    <a:p>
                      <a:pPr algn="ctr" fontAlgn="ctr">
                        <a:lnSpc>
                          <a:spcPts val="1000"/>
                        </a:lnSpc>
                      </a:pPr>
                      <a:r>
                        <a:rPr lang="ja-JP" altLang="en-US" sz="1400" dirty="0">
                          <a:effectLst/>
                          <a:latin typeface="ＭＳ 明朝" panose="02020609040205080304" pitchFamily="17" charset="-128"/>
                          <a:ea typeface="ＭＳ 明朝" panose="02020609040205080304" pitchFamily="17" charset="-128"/>
                        </a:rPr>
                        <a:t>セグメントの名称</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lnSpc>
                          <a:spcPts val="1000"/>
                        </a:lnSpc>
                      </a:pPr>
                      <a:r>
                        <a:rPr lang="ja-JP" altLang="en-US" sz="1050" dirty="0" smtClean="0">
                          <a:effectLst/>
                          <a:latin typeface="ＭＳ 明朝" panose="02020609040205080304" pitchFamily="17" charset="-128"/>
                          <a:ea typeface="ＭＳ 明朝" panose="02020609040205080304" pitchFamily="17" charset="-128"/>
                        </a:rPr>
                        <a:t>　　　</a:t>
                      </a:r>
                      <a:r>
                        <a:rPr lang="ja-JP" altLang="en-US" sz="1100" dirty="0" smtClean="0">
                          <a:effectLst/>
                          <a:latin typeface="ＭＳ 明朝" panose="02020609040205080304" pitchFamily="17" charset="-128"/>
                          <a:ea typeface="ＭＳ 明朝" panose="02020609040205080304" pitchFamily="17" charset="-128"/>
                        </a:rPr>
                        <a:t>販売実績</a:t>
                      </a:r>
                      <a:r>
                        <a:rPr lang="zh-TW" altLang="en-US" sz="1100" dirty="0" smtClean="0">
                          <a:effectLst/>
                          <a:latin typeface="ＭＳ 明朝" panose="02020609040205080304" pitchFamily="17" charset="-128"/>
                          <a:ea typeface="ＭＳ 明朝" panose="02020609040205080304" pitchFamily="17" charset="-128"/>
                        </a:rPr>
                        <a:t>（</a:t>
                      </a:r>
                      <a:r>
                        <a:rPr lang="zh-TW" altLang="en-US" sz="1100" dirty="0">
                          <a:effectLst/>
                          <a:latin typeface="ＭＳ 明朝" panose="02020609040205080304" pitchFamily="17" charset="-128"/>
                          <a:ea typeface="ＭＳ 明朝" panose="02020609040205080304" pitchFamily="17" charset="-128"/>
                        </a:rPr>
                        <a:t>自 平成</a:t>
                      </a:r>
                      <a:r>
                        <a:rPr lang="en-US" altLang="zh-TW" sz="1100" dirty="0">
                          <a:effectLst/>
                          <a:latin typeface="ＭＳ 明朝" panose="02020609040205080304" pitchFamily="17" charset="-128"/>
                          <a:ea typeface="ＭＳ 明朝" panose="02020609040205080304" pitchFamily="17" charset="-128"/>
                        </a:rPr>
                        <a:t>29</a:t>
                      </a:r>
                      <a:r>
                        <a:rPr lang="zh-TW" altLang="en-US" sz="1100" dirty="0">
                          <a:effectLst/>
                          <a:latin typeface="ＭＳ 明朝" panose="02020609040205080304" pitchFamily="17" charset="-128"/>
                          <a:ea typeface="ＭＳ 明朝" panose="02020609040205080304" pitchFamily="17" charset="-128"/>
                        </a:rPr>
                        <a:t>年５月</a:t>
                      </a:r>
                      <a:r>
                        <a:rPr lang="zh-TW" altLang="en-US" sz="1100" dirty="0" smtClean="0">
                          <a:effectLst/>
                          <a:latin typeface="ＭＳ 明朝" panose="02020609040205080304" pitchFamily="17" charset="-128"/>
                          <a:ea typeface="ＭＳ 明朝" panose="02020609040205080304" pitchFamily="17" charset="-128"/>
                        </a:rPr>
                        <a:t>１日</a:t>
                      </a:r>
                      <a:endParaRPr lang="zh-TW" altLang="en-US" sz="1100" dirty="0">
                        <a:effectLst/>
                        <a:latin typeface="ＭＳ 明朝" panose="02020609040205080304" pitchFamily="17" charset="-128"/>
                        <a:ea typeface="ＭＳ 明朝" panose="02020609040205080304" pitchFamily="17" charset="-128"/>
                      </a:endParaRPr>
                    </a:p>
                    <a:p>
                      <a:pPr algn="ctr" fontAlgn="ctr">
                        <a:lnSpc>
                          <a:spcPts val="1000"/>
                        </a:lnSpc>
                      </a:pPr>
                      <a:r>
                        <a:rPr lang="ja-JP" altLang="en-US" sz="1100" dirty="0" smtClean="0">
                          <a:effectLst/>
                          <a:latin typeface="ＭＳ 明朝" panose="02020609040205080304" pitchFamily="17" charset="-128"/>
                          <a:ea typeface="ＭＳ 明朝" panose="02020609040205080304" pitchFamily="17" charset="-128"/>
                        </a:rPr>
                        <a:t>　　　　　</a:t>
                      </a:r>
                      <a:r>
                        <a:rPr lang="zh-TW" altLang="en-US" sz="1100" dirty="0" smtClean="0">
                          <a:effectLst/>
                          <a:latin typeface="ＭＳ 明朝" panose="02020609040205080304" pitchFamily="17" charset="-128"/>
                          <a:ea typeface="ＭＳ 明朝" panose="02020609040205080304" pitchFamily="17" charset="-128"/>
                        </a:rPr>
                        <a:t>至 </a:t>
                      </a:r>
                      <a:r>
                        <a:rPr lang="zh-TW" altLang="en-US" sz="1100" dirty="0">
                          <a:effectLst/>
                          <a:latin typeface="ＭＳ 明朝" panose="02020609040205080304" pitchFamily="17" charset="-128"/>
                          <a:ea typeface="ＭＳ 明朝" panose="02020609040205080304" pitchFamily="17" charset="-128"/>
                        </a:rPr>
                        <a:t>平成</a:t>
                      </a:r>
                      <a:r>
                        <a:rPr lang="en-US" altLang="zh-TW" sz="1100" dirty="0">
                          <a:effectLst/>
                          <a:latin typeface="ＭＳ 明朝" panose="02020609040205080304" pitchFamily="17" charset="-128"/>
                          <a:ea typeface="ＭＳ 明朝" panose="02020609040205080304" pitchFamily="17" charset="-128"/>
                        </a:rPr>
                        <a:t>30</a:t>
                      </a:r>
                      <a:r>
                        <a:rPr lang="zh-TW" altLang="en-US" sz="1100" dirty="0">
                          <a:effectLst/>
                          <a:latin typeface="ＭＳ 明朝" panose="02020609040205080304" pitchFamily="17" charset="-128"/>
                          <a:ea typeface="ＭＳ 明朝" panose="02020609040205080304" pitchFamily="17" charset="-128"/>
                        </a:rPr>
                        <a:t>年４月</a:t>
                      </a:r>
                      <a:r>
                        <a:rPr lang="en-US" altLang="zh-TW" sz="1100" dirty="0">
                          <a:effectLst/>
                          <a:latin typeface="ＭＳ 明朝" panose="02020609040205080304" pitchFamily="17" charset="-128"/>
                          <a:ea typeface="ＭＳ 明朝" panose="02020609040205080304" pitchFamily="17" charset="-128"/>
                        </a:rPr>
                        <a:t>30</a:t>
                      </a:r>
                      <a:r>
                        <a:rPr lang="zh-TW" altLang="en-US" sz="1100" dirty="0">
                          <a:effectLst/>
                          <a:latin typeface="ＭＳ 明朝" panose="02020609040205080304" pitchFamily="17" charset="-128"/>
                          <a:ea typeface="ＭＳ 明朝" panose="02020609040205080304" pitchFamily="17" charset="-128"/>
                        </a:rPr>
                        <a:t>日）</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lnSpc>
                          <a:spcPts val="1000"/>
                        </a:lnSpc>
                      </a:pPr>
                      <a:r>
                        <a:rPr lang="ja-JP" altLang="en-US" sz="1800" dirty="0" smtClean="0">
                          <a:effectLst/>
                          <a:latin typeface="ＭＳ 明朝" panose="02020609040205080304" pitchFamily="17" charset="-128"/>
                          <a:ea typeface="ＭＳ 明朝" panose="02020609040205080304" pitchFamily="17" charset="-128"/>
                        </a:rPr>
                        <a:t>　　　　</a:t>
                      </a:r>
                      <a:r>
                        <a:rPr lang="ja-JP" altLang="en-US" sz="1400" dirty="0" smtClean="0">
                          <a:effectLst/>
                          <a:latin typeface="ＭＳ 明朝" panose="02020609040205080304" pitchFamily="17" charset="-128"/>
                          <a:ea typeface="ＭＳ 明朝" panose="02020609040205080304" pitchFamily="17" charset="-128"/>
                        </a:rPr>
                        <a:t>前年</a:t>
                      </a:r>
                      <a:r>
                        <a:rPr lang="ja-JP" altLang="en-US" sz="1400" dirty="0">
                          <a:effectLst/>
                          <a:latin typeface="ＭＳ 明朝" panose="02020609040205080304" pitchFamily="17" charset="-128"/>
                          <a:ea typeface="ＭＳ 明朝" panose="02020609040205080304" pitchFamily="17" charset="-128"/>
                        </a:rPr>
                        <a:t>同期比</a:t>
                      </a:r>
                      <a:r>
                        <a:rPr lang="en-US" altLang="ja-JP" sz="1400" dirty="0">
                          <a:effectLst/>
                          <a:latin typeface="ＭＳ 明朝" panose="02020609040205080304" pitchFamily="17" charset="-128"/>
                          <a:ea typeface="ＭＳ 明朝" panose="02020609040205080304" pitchFamily="17" charset="-128"/>
                        </a:rPr>
                        <a:t>(</a:t>
                      </a:r>
                      <a:r>
                        <a:rPr lang="ja-JP" altLang="en-US" sz="1400" dirty="0">
                          <a:effectLst/>
                          <a:latin typeface="ＭＳ 明朝" panose="02020609040205080304" pitchFamily="17" charset="-128"/>
                          <a:ea typeface="ＭＳ 明朝" panose="02020609040205080304" pitchFamily="17" charset="-128"/>
                        </a:rPr>
                        <a:t>％</a:t>
                      </a:r>
                      <a:r>
                        <a:rPr lang="en-US" altLang="ja-JP" sz="1400" dirty="0">
                          <a:effectLst/>
                          <a:latin typeface="ＭＳ 明朝" panose="02020609040205080304" pitchFamily="17" charset="-128"/>
                          <a:ea typeface="ＭＳ 明朝" panose="02020609040205080304" pitchFamily="17" charset="-128"/>
                        </a:rPr>
                        <a: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201033">
                <a:tc>
                  <a:txBody>
                    <a:bodyPr/>
                    <a:lstStyle/>
                    <a:p>
                      <a:pPr algn="just" fontAlgn="ctr">
                        <a:lnSpc>
                          <a:spcPts val="1000"/>
                        </a:lnSpc>
                      </a:pPr>
                      <a:r>
                        <a:rPr lang="ja-JP" altLang="en-US" sz="1400" dirty="0">
                          <a:effectLst/>
                          <a:latin typeface="ＭＳ 明朝" panose="02020609040205080304" pitchFamily="17" charset="-128"/>
                          <a:ea typeface="ＭＳ 明朝" panose="02020609040205080304" pitchFamily="17" charset="-128"/>
                        </a:rPr>
                        <a:t>防護服・環境資機材</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fontAlgn="ctr">
                        <a:lnSpc>
                          <a:spcPts val="1000"/>
                        </a:lnSpc>
                      </a:pPr>
                      <a:r>
                        <a:rPr lang="en-US" altLang="ja-JP" sz="1400" dirty="0">
                          <a:effectLst/>
                          <a:latin typeface="ＭＳ 明朝" panose="02020609040205080304" pitchFamily="17" charset="-128"/>
                          <a:ea typeface="ＭＳ 明朝" panose="02020609040205080304" pitchFamily="17" charset="-128"/>
                        </a:rPr>
                        <a:t>4,174,949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fontAlgn="ctr">
                        <a:lnSpc>
                          <a:spcPts val="1000"/>
                        </a:lnSpc>
                      </a:pPr>
                      <a:r>
                        <a:rPr lang="en-US" altLang="ja-JP" sz="1400">
                          <a:effectLst/>
                          <a:latin typeface="ＭＳ 明朝" panose="02020609040205080304" pitchFamily="17" charset="-128"/>
                          <a:ea typeface="ＭＳ 明朝" panose="02020609040205080304" pitchFamily="17" charset="-128"/>
                        </a:rPr>
                        <a:t>95.7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201033">
                <a:tc>
                  <a:txBody>
                    <a:bodyPr/>
                    <a:lstStyle/>
                    <a:p>
                      <a:pPr algn="just" fontAlgn="ctr">
                        <a:lnSpc>
                          <a:spcPts val="1000"/>
                        </a:lnSpc>
                      </a:pPr>
                      <a:r>
                        <a:rPr lang="ja-JP" altLang="en-US" sz="1400" dirty="0">
                          <a:effectLst/>
                          <a:latin typeface="ＭＳ 明朝" panose="02020609040205080304" pitchFamily="17" charset="-128"/>
                          <a:ea typeface="ＭＳ 明朝" panose="02020609040205080304" pitchFamily="17" charset="-128"/>
                        </a:rPr>
                        <a:t>たたみ資材</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fontAlgn="ctr">
                        <a:lnSpc>
                          <a:spcPts val="1000"/>
                        </a:lnSpc>
                      </a:pPr>
                      <a:r>
                        <a:rPr lang="en-US" altLang="ja-JP" sz="1400" dirty="0">
                          <a:effectLst/>
                          <a:latin typeface="ＭＳ 明朝" panose="02020609040205080304" pitchFamily="17" charset="-128"/>
                          <a:ea typeface="ＭＳ 明朝" panose="02020609040205080304" pitchFamily="17" charset="-128"/>
                        </a:rPr>
                        <a:t>1,222,337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fontAlgn="ctr">
                        <a:lnSpc>
                          <a:spcPts val="1000"/>
                        </a:lnSpc>
                      </a:pPr>
                      <a:r>
                        <a:rPr lang="en-US" altLang="ja-JP" sz="1400">
                          <a:effectLst/>
                          <a:latin typeface="ＭＳ 明朝" panose="02020609040205080304" pitchFamily="17" charset="-128"/>
                          <a:ea typeface="ＭＳ 明朝" panose="02020609040205080304" pitchFamily="17" charset="-128"/>
                        </a:rPr>
                        <a:t>95.9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201033">
                <a:tc>
                  <a:txBody>
                    <a:bodyPr/>
                    <a:lstStyle/>
                    <a:p>
                      <a:pPr algn="just" fontAlgn="ctr">
                        <a:lnSpc>
                          <a:spcPts val="1000"/>
                        </a:lnSpc>
                      </a:pPr>
                      <a:r>
                        <a:rPr lang="ja-JP" altLang="en-US" sz="1400" dirty="0">
                          <a:effectLst/>
                          <a:latin typeface="ＭＳ 明朝" panose="02020609040205080304" pitchFamily="17" charset="-128"/>
                          <a:ea typeface="ＭＳ 明朝" panose="02020609040205080304" pitchFamily="17" charset="-128"/>
                        </a:rPr>
                        <a:t>アパレル資材</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fontAlgn="ctr">
                        <a:lnSpc>
                          <a:spcPts val="1000"/>
                        </a:lnSpc>
                      </a:pPr>
                      <a:r>
                        <a:rPr lang="en-US" altLang="ja-JP" sz="1400" dirty="0">
                          <a:effectLst/>
                          <a:latin typeface="ＭＳ 明朝" panose="02020609040205080304" pitchFamily="17" charset="-128"/>
                          <a:ea typeface="ＭＳ 明朝" panose="02020609040205080304" pitchFamily="17" charset="-128"/>
                        </a:rPr>
                        <a:t>2,786,352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fontAlgn="ctr">
                        <a:lnSpc>
                          <a:spcPts val="1000"/>
                        </a:lnSpc>
                      </a:pPr>
                      <a:r>
                        <a:rPr lang="en-US" altLang="ja-JP" sz="1400">
                          <a:effectLst/>
                          <a:latin typeface="ＭＳ 明朝" panose="02020609040205080304" pitchFamily="17" charset="-128"/>
                          <a:ea typeface="ＭＳ 明朝" panose="02020609040205080304" pitchFamily="17" charset="-128"/>
                        </a:rPr>
                        <a:t>102.4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249068">
                <a:tc>
                  <a:txBody>
                    <a:bodyPr/>
                    <a:lstStyle/>
                    <a:p>
                      <a:pPr algn="just" fontAlgn="ctr">
                        <a:lnSpc>
                          <a:spcPts val="1000"/>
                        </a:lnSpc>
                      </a:pPr>
                      <a:r>
                        <a:rPr lang="ja-JP" altLang="en-US" sz="1400" dirty="0">
                          <a:effectLst/>
                          <a:latin typeface="ＭＳ 明朝" panose="02020609040205080304" pitchFamily="17" charset="-128"/>
                          <a:ea typeface="ＭＳ 明朝" panose="02020609040205080304" pitchFamily="17" charset="-128"/>
                        </a:rPr>
                        <a:t>その他</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fontAlgn="ctr">
                        <a:lnSpc>
                          <a:spcPts val="1000"/>
                        </a:lnSpc>
                      </a:pPr>
                      <a:r>
                        <a:rPr lang="en-US" altLang="ja-JP" sz="1400" dirty="0">
                          <a:effectLst/>
                          <a:latin typeface="ＭＳ 明朝" panose="02020609040205080304" pitchFamily="17" charset="-128"/>
                          <a:ea typeface="ＭＳ 明朝" panose="02020609040205080304" pitchFamily="17" charset="-128"/>
                        </a:rPr>
                        <a:t>1,039,749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fontAlgn="ctr">
                        <a:lnSpc>
                          <a:spcPts val="1000"/>
                        </a:lnSpc>
                      </a:pPr>
                      <a:r>
                        <a:rPr lang="en-US" altLang="ja-JP" sz="1400" dirty="0">
                          <a:effectLst/>
                          <a:latin typeface="ＭＳ 明朝" panose="02020609040205080304" pitchFamily="17" charset="-128"/>
                          <a:ea typeface="ＭＳ 明朝" panose="02020609040205080304" pitchFamily="17" charset="-128"/>
                        </a:rPr>
                        <a:t>127.2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201033">
                <a:tc>
                  <a:txBody>
                    <a:bodyPr/>
                    <a:lstStyle/>
                    <a:p>
                      <a:pPr algn="ctr" fontAlgn="ctr">
                        <a:lnSpc>
                          <a:spcPts val="1000"/>
                        </a:lnSpc>
                      </a:pPr>
                      <a:r>
                        <a:rPr lang="ja-JP" altLang="en-US" sz="1400">
                          <a:effectLst/>
                          <a:latin typeface="ＭＳ 明朝" panose="02020609040205080304" pitchFamily="17" charset="-128"/>
                          <a:ea typeface="ＭＳ 明朝" panose="02020609040205080304" pitchFamily="17" charset="-128"/>
                        </a:rPr>
                        <a:t>合計</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fontAlgn="ctr">
                        <a:lnSpc>
                          <a:spcPts val="1000"/>
                        </a:lnSpc>
                      </a:pPr>
                      <a:r>
                        <a:rPr lang="en-US" altLang="ja-JP" sz="1400" dirty="0">
                          <a:effectLst/>
                          <a:latin typeface="ＭＳ 明朝" panose="02020609040205080304" pitchFamily="17" charset="-128"/>
                          <a:ea typeface="ＭＳ 明朝" panose="02020609040205080304" pitchFamily="17" charset="-128"/>
                        </a:rPr>
                        <a:t>9,223,388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fontAlgn="ctr">
                        <a:lnSpc>
                          <a:spcPts val="1000"/>
                        </a:lnSpc>
                      </a:pPr>
                      <a:r>
                        <a:rPr lang="en-US" altLang="ja-JP" sz="1400" dirty="0">
                          <a:effectLst/>
                          <a:latin typeface="ＭＳ 明朝" panose="02020609040205080304" pitchFamily="17" charset="-128"/>
                          <a:ea typeface="ＭＳ 明朝" panose="02020609040205080304" pitchFamily="17" charset="-128"/>
                        </a:rPr>
                        <a:t>100.5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bl>
          </a:graphicData>
        </a:graphic>
      </p:graphicFrame>
      <p:sp>
        <p:nvSpPr>
          <p:cNvPr id="8" name="Rectangle 1"/>
          <p:cNvSpPr>
            <a:spLocks noChangeArrowheads="1"/>
          </p:cNvSpPr>
          <p:nvPr/>
        </p:nvSpPr>
        <p:spPr bwMode="auto">
          <a:xfrm>
            <a:off x="1339856" y="1714797"/>
            <a:ext cx="96843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明朝" panose="02020609040205080304" pitchFamily="17" charset="-128"/>
                <a:ea typeface="ＭＳ 明朝" panose="02020609040205080304" pitchFamily="17" charset="-128"/>
              </a:rPr>
              <a:t>（１）</a:t>
            </a:r>
            <a:r>
              <a:rPr kumimoji="0" lang="ja-JP" altLang="ja-JP" sz="1600" b="0" i="0" u="none" strike="noStrike" cap="none" normalizeH="0" baseline="0" dirty="0" smtClean="0">
                <a:ln>
                  <a:noFill/>
                </a:ln>
                <a:solidFill>
                  <a:srgbClr val="000000"/>
                </a:solidFill>
                <a:effectLst/>
                <a:latin typeface="ＭＳ 明朝" panose="02020609040205080304" pitchFamily="17" charset="-128"/>
                <a:ea typeface="ＭＳ 明朝" panose="02020609040205080304" pitchFamily="17" charset="-128"/>
              </a:rPr>
              <a:t>当連結会計年度における販売実績をセグメントごとに示すと、次のとおり</a:t>
            </a:r>
            <a:r>
              <a:rPr kumimoji="0" lang="ja-JP" altLang="en-US" sz="1600" b="0" i="0" u="none" strike="noStrike" cap="none" normalizeH="0" baseline="0" dirty="0" smtClean="0">
                <a:ln>
                  <a:noFill/>
                </a:ln>
                <a:solidFill>
                  <a:srgbClr val="000000"/>
                </a:solidFill>
                <a:effectLst/>
                <a:latin typeface="ＭＳ 明朝" panose="02020609040205080304" pitchFamily="17" charset="-128"/>
                <a:ea typeface="ＭＳ 明朝" panose="02020609040205080304" pitchFamily="17" charset="-128"/>
              </a:rPr>
              <a:t>。</a:t>
            </a:r>
            <a:r>
              <a:rPr kumimoji="0" lang="ja-JP" altLang="ja-JP" sz="1400" b="0" i="0" u="none" strike="noStrike" cap="none" normalizeH="0" baseline="0" dirty="0" smtClean="0">
                <a:ln>
                  <a:noFill/>
                </a:ln>
                <a:solidFill>
                  <a:srgbClr val="000000"/>
                </a:solidFill>
                <a:effectLst/>
                <a:latin typeface="ＭＳ 明朝" panose="02020609040205080304" pitchFamily="17" charset="-128"/>
                <a:ea typeface="ＭＳ 明朝" panose="02020609040205080304" pitchFamily="17" charset="-128"/>
              </a:rPr>
              <a:t>（単位：千円）</a:t>
            </a:r>
            <a:endParaRPr kumimoji="0" lang="ja-JP" altLang="ja-JP" sz="1400" b="0" i="0" u="none" strike="noStrike" cap="none" normalizeH="0" baseline="0" dirty="0" smtClean="0">
              <a:ln>
                <a:noFill/>
              </a:ln>
              <a:solidFill>
                <a:schemeClr val="tx1"/>
              </a:solidFill>
              <a:effectLst/>
            </a:endParaRPr>
          </a:p>
        </p:txBody>
      </p:sp>
      <p:graphicFrame>
        <p:nvGraphicFramePr>
          <p:cNvPr id="9" name="表 8"/>
          <p:cNvGraphicFramePr>
            <a:graphicFrameLocks noGrp="1"/>
          </p:cNvGraphicFramePr>
          <p:nvPr>
            <p:extLst>
              <p:ext uri="{D42A27DB-BD31-4B8C-83A1-F6EECF244321}">
                <p14:modId xmlns:p14="http://schemas.microsoft.com/office/powerpoint/2010/main" val="4035526029"/>
              </p:ext>
            </p:extLst>
          </p:nvPr>
        </p:nvGraphicFramePr>
        <p:xfrm>
          <a:off x="1908458" y="5465618"/>
          <a:ext cx="8482450" cy="1257300"/>
        </p:xfrm>
        <a:graphic>
          <a:graphicData uri="http://schemas.openxmlformats.org/drawingml/2006/table">
            <a:tbl>
              <a:tblPr/>
              <a:tblGrid>
                <a:gridCol w="1696490"/>
                <a:gridCol w="1696490"/>
                <a:gridCol w="1696490"/>
                <a:gridCol w="1696490"/>
                <a:gridCol w="1696490"/>
              </a:tblGrid>
              <a:tr h="281332">
                <a:tc>
                  <a:txBody>
                    <a:bodyPr/>
                    <a:lstStyle/>
                    <a:p>
                      <a:pPr algn="ctr" fontAlgn="ctr">
                        <a:lnSpc>
                          <a:spcPts val="1300"/>
                        </a:lnSpc>
                      </a:pPr>
                      <a:r>
                        <a:rPr lang="ja-JP" altLang="en-US" sz="1400" dirty="0">
                          <a:effectLst/>
                          <a:latin typeface="ＭＳ 明朝" panose="02020609040205080304" pitchFamily="17" charset="-128"/>
                          <a:ea typeface="ＭＳ 明朝" panose="02020609040205080304" pitchFamily="17" charset="-128"/>
                        </a:rPr>
                        <a:t>契約会社名</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lnSpc>
                          <a:spcPts val="1300"/>
                        </a:lnSpc>
                      </a:pPr>
                      <a:r>
                        <a:rPr lang="ja-JP" altLang="en-US" sz="1400" dirty="0">
                          <a:effectLst/>
                          <a:latin typeface="ＭＳ 明朝" panose="02020609040205080304" pitchFamily="17" charset="-128"/>
                          <a:ea typeface="ＭＳ 明朝" panose="02020609040205080304" pitchFamily="17" charset="-128"/>
                        </a:rPr>
                        <a:t>相手方の名称</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lnSpc>
                          <a:spcPts val="1300"/>
                        </a:lnSpc>
                      </a:pPr>
                      <a:r>
                        <a:rPr lang="ja-JP" altLang="en-US" sz="1400">
                          <a:effectLst/>
                          <a:latin typeface="ＭＳ 明朝" panose="02020609040205080304" pitchFamily="17" charset="-128"/>
                          <a:ea typeface="ＭＳ 明朝" panose="02020609040205080304" pitchFamily="17" charset="-128"/>
                        </a:rPr>
                        <a:t>契約品目</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lnSpc>
                          <a:spcPts val="1300"/>
                        </a:lnSpc>
                      </a:pPr>
                      <a:r>
                        <a:rPr lang="ja-JP" altLang="en-US" sz="1400">
                          <a:effectLst/>
                          <a:latin typeface="ＭＳ 明朝" panose="02020609040205080304" pitchFamily="17" charset="-128"/>
                          <a:ea typeface="ＭＳ 明朝" panose="02020609040205080304" pitchFamily="17" charset="-128"/>
                        </a:rPr>
                        <a:t>契約内容</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lnSpc>
                          <a:spcPts val="1300"/>
                        </a:lnSpc>
                      </a:pPr>
                      <a:r>
                        <a:rPr lang="ja-JP" altLang="en-US" sz="1400" dirty="0">
                          <a:effectLst/>
                          <a:latin typeface="ＭＳ 明朝" panose="02020609040205080304" pitchFamily="17" charset="-128"/>
                          <a:ea typeface="ＭＳ 明朝" panose="02020609040205080304" pitchFamily="17" charset="-128"/>
                        </a:rPr>
                        <a:t>契約期間</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975968">
                <a:tc>
                  <a:txBody>
                    <a:bodyPr/>
                    <a:lstStyle/>
                    <a:p>
                      <a:pPr algn="ctr" fontAlgn="ctr">
                        <a:lnSpc>
                          <a:spcPts val="1800"/>
                        </a:lnSpc>
                      </a:pPr>
                      <a:r>
                        <a:rPr lang="ja-JP" altLang="en-US" sz="1400" dirty="0">
                          <a:effectLst/>
                          <a:latin typeface="ＭＳ 明朝" panose="02020609040205080304" pitchFamily="17" charset="-128"/>
                          <a:ea typeface="ＭＳ 明朝" panose="02020609040205080304" pitchFamily="17" charset="-128"/>
                        </a:rPr>
                        <a:t>アゼアス㈱</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fontAlgn="ctr">
                        <a:lnSpc>
                          <a:spcPts val="1100"/>
                        </a:lnSpc>
                      </a:pPr>
                      <a:r>
                        <a:rPr lang="ja-JP" altLang="en-US" sz="1400" dirty="0">
                          <a:effectLst/>
                          <a:latin typeface="ＭＳ 明朝" panose="02020609040205080304" pitchFamily="17" charset="-128"/>
                          <a:ea typeface="ＭＳ 明朝" panose="02020609040205080304" pitchFamily="17" charset="-128"/>
                        </a:rPr>
                        <a:t>旭・デュポン</a:t>
                      </a:r>
                      <a:br>
                        <a:rPr lang="ja-JP" altLang="en-US" sz="1400" dirty="0">
                          <a:effectLst/>
                          <a:latin typeface="ＭＳ 明朝" panose="02020609040205080304" pitchFamily="17" charset="-128"/>
                          <a:ea typeface="ＭＳ 明朝" panose="02020609040205080304" pitchFamily="17" charset="-128"/>
                        </a:rPr>
                      </a:br>
                      <a:r>
                        <a:rPr lang="ja-JP" altLang="en-US" sz="1400" dirty="0">
                          <a:effectLst/>
                          <a:latin typeface="ＭＳ 明朝" panose="02020609040205080304" pitchFamily="17" charset="-128"/>
                          <a:ea typeface="ＭＳ 明朝" panose="02020609040205080304" pitchFamily="17" charset="-128"/>
                        </a:rPr>
                        <a:t>フラッシュスパン</a:t>
                      </a:r>
                      <a:br>
                        <a:rPr lang="ja-JP" altLang="en-US" sz="1400" dirty="0">
                          <a:effectLst/>
                          <a:latin typeface="ＭＳ 明朝" panose="02020609040205080304" pitchFamily="17" charset="-128"/>
                          <a:ea typeface="ＭＳ 明朝" panose="02020609040205080304" pitchFamily="17" charset="-128"/>
                        </a:rPr>
                      </a:br>
                      <a:r>
                        <a:rPr lang="ja-JP" altLang="en-US" sz="1400" dirty="0">
                          <a:effectLst/>
                          <a:latin typeface="ＭＳ 明朝" panose="02020609040205080304" pitchFamily="17" charset="-128"/>
                          <a:ea typeface="ＭＳ 明朝" panose="02020609040205080304" pitchFamily="17" charset="-128"/>
                        </a:rPr>
                        <a:t>プロダクツ㈱</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lnSpc>
                          <a:spcPts val="1800"/>
                        </a:lnSpc>
                      </a:pPr>
                      <a:r>
                        <a:rPr lang="ja-JP" altLang="en-US" sz="1400" dirty="0">
                          <a:effectLst/>
                          <a:latin typeface="ＭＳ 明朝" panose="02020609040205080304" pitchFamily="17" charset="-128"/>
                          <a:ea typeface="ＭＳ 明朝" panose="02020609040205080304" pitchFamily="17" charset="-128"/>
                        </a:rPr>
                        <a:t>タイベック</a:t>
                      </a:r>
                      <a:r>
                        <a:rPr lang="en-US" altLang="ja-JP" sz="1400" baseline="-25000" dirty="0">
                          <a:effectLst/>
                          <a:latin typeface="ＭＳ 明朝" panose="02020609040205080304" pitchFamily="17" charset="-128"/>
                          <a:ea typeface="ＭＳ 明朝" panose="02020609040205080304" pitchFamily="17" charset="-128"/>
                        </a:rPr>
                        <a:t>®</a:t>
                      </a:r>
                      <a:r>
                        <a:rPr lang="ja-JP" altLang="en-US" sz="1400" dirty="0">
                          <a:effectLst/>
                          <a:latin typeface="ＭＳ 明朝" panose="02020609040205080304" pitchFamily="17" charset="-128"/>
                          <a:ea typeface="ＭＳ 明朝" panose="02020609040205080304" pitchFamily="17" charset="-128"/>
                        </a:rPr>
                        <a:t>防護服</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lnSpc>
                          <a:spcPts val="1800"/>
                        </a:lnSpc>
                      </a:pPr>
                      <a:r>
                        <a:rPr lang="zh-TW" altLang="en-US" sz="1400" dirty="0">
                          <a:effectLst/>
                          <a:latin typeface="ＭＳ 明朝" panose="02020609040205080304" pitchFamily="17" charset="-128"/>
                          <a:ea typeface="ＭＳ 明朝" panose="02020609040205080304" pitchFamily="17" charset="-128"/>
                        </a:rPr>
                        <a:t>売買取引基本契約</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lnSpc>
                          <a:spcPts val="1800"/>
                        </a:lnSpc>
                      </a:pPr>
                      <a:r>
                        <a:rPr lang="zh-TW" altLang="en-US" sz="1400" dirty="0">
                          <a:effectLst/>
                          <a:latin typeface="ＭＳ 明朝" panose="02020609040205080304" pitchFamily="17" charset="-128"/>
                          <a:ea typeface="ＭＳ 明朝" panose="02020609040205080304" pitchFamily="17" charset="-128"/>
                        </a:rPr>
                        <a:t>平成</a:t>
                      </a:r>
                      <a:r>
                        <a:rPr lang="en-US" altLang="zh-TW" sz="1400" dirty="0">
                          <a:effectLst/>
                          <a:latin typeface="ＭＳ 明朝" panose="02020609040205080304" pitchFamily="17" charset="-128"/>
                          <a:ea typeface="ＭＳ 明朝" panose="02020609040205080304" pitchFamily="17" charset="-128"/>
                        </a:rPr>
                        <a:t>20</a:t>
                      </a:r>
                      <a:r>
                        <a:rPr lang="zh-TW" altLang="en-US" sz="1400" dirty="0">
                          <a:effectLst/>
                          <a:latin typeface="ＭＳ 明朝" panose="02020609040205080304" pitchFamily="17" charset="-128"/>
                          <a:ea typeface="ＭＳ 明朝" panose="02020609040205080304" pitchFamily="17" charset="-128"/>
                        </a:rPr>
                        <a:t>年１月１日</a:t>
                      </a:r>
                      <a:br>
                        <a:rPr lang="zh-TW" altLang="en-US" sz="1400" dirty="0">
                          <a:effectLst/>
                          <a:latin typeface="ＭＳ 明朝" panose="02020609040205080304" pitchFamily="17" charset="-128"/>
                          <a:ea typeface="ＭＳ 明朝" panose="02020609040205080304" pitchFamily="17" charset="-128"/>
                        </a:rPr>
                      </a:br>
                      <a:r>
                        <a:rPr lang="zh-TW" altLang="en-US" sz="1400" dirty="0">
                          <a:effectLst/>
                          <a:latin typeface="ＭＳ 明朝" panose="02020609040205080304" pitchFamily="17" charset="-128"/>
                          <a:ea typeface="ＭＳ 明朝" panose="02020609040205080304" pitchFamily="17" charset="-128"/>
                        </a:rPr>
                        <a:t>平成</a:t>
                      </a:r>
                      <a:r>
                        <a:rPr lang="en-US" altLang="zh-TW" sz="1400" dirty="0">
                          <a:effectLst/>
                          <a:latin typeface="ＭＳ 明朝" panose="02020609040205080304" pitchFamily="17" charset="-128"/>
                          <a:ea typeface="ＭＳ 明朝" panose="02020609040205080304" pitchFamily="17" charset="-128"/>
                        </a:rPr>
                        <a:t>20</a:t>
                      </a:r>
                      <a:r>
                        <a:rPr lang="zh-TW" altLang="en-US" sz="1400" dirty="0">
                          <a:effectLst/>
                          <a:latin typeface="ＭＳ 明朝" panose="02020609040205080304" pitchFamily="17" charset="-128"/>
                          <a:ea typeface="ＭＳ 明朝" panose="02020609040205080304" pitchFamily="17" charset="-128"/>
                        </a:rPr>
                        <a:t>年</a:t>
                      </a:r>
                      <a:r>
                        <a:rPr lang="en-US" altLang="zh-TW" sz="1400" dirty="0">
                          <a:effectLst/>
                          <a:latin typeface="ＭＳ 明朝" panose="02020609040205080304" pitchFamily="17" charset="-128"/>
                          <a:ea typeface="ＭＳ 明朝" panose="02020609040205080304" pitchFamily="17" charset="-128"/>
                        </a:rPr>
                        <a:t>12</a:t>
                      </a:r>
                      <a:r>
                        <a:rPr lang="zh-TW" altLang="en-US" sz="1400" dirty="0">
                          <a:effectLst/>
                          <a:latin typeface="ＭＳ 明朝" panose="02020609040205080304" pitchFamily="17" charset="-128"/>
                          <a:ea typeface="ＭＳ 明朝" panose="02020609040205080304" pitchFamily="17" charset="-128"/>
                        </a:rPr>
                        <a:t>月</a:t>
                      </a:r>
                      <a:r>
                        <a:rPr lang="en-US" altLang="zh-TW" sz="1400" dirty="0">
                          <a:effectLst/>
                          <a:latin typeface="ＭＳ 明朝" panose="02020609040205080304" pitchFamily="17" charset="-128"/>
                          <a:ea typeface="ＭＳ 明朝" panose="02020609040205080304" pitchFamily="17" charset="-128"/>
                        </a:rPr>
                        <a:t>31</a:t>
                      </a:r>
                      <a:r>
                        <a:rPr lang="zh-TW" altLang="en-US" sz="1400" dirty="0">
                          <a:effectLst/>
                          <a:latin typeface="ＭＳ 明朝" panose="02020609040205080304" pitchFamily="17" charset="-128"/>
                          <a:ea typeface="ＭＳ 明朝" panose="02020609040205080304" pitchFamily="17" charset="-128"/>
                        </a:rPr>
                        <a:t>日</a:t>
                      </a:r>
                      <a:br>
                        <a:rPr lang="zh-TW" altLang="en-US" sz="1400" dirty="0">
                          <a:effectLst/>
                          <a:latin typeface="ＭＳ 明朝" panose="02020609040205080304" pitchFamily="17" charset="-128"/>
                          <a:ea typeface="ＭＳ 明朝" panose="02020609040205080304" pitchFamily="17" charset="-128"/>
                        </a:rPr>
                      </a:br>
                      <a:r>
                        <a:rPr lang="zh-TW" altLang="en-US" sz="1400" dirty="0">
                          <a:effectLst/>
                          <a:latin typeface="ＭＳ 明朝" panose="02020609040205080304" pitchFamily="17" charset="-128"/>
                          <a:ea typeface="ＭＳ 明朝" panose="02020609040205080304" pitchFamily="17" charset="-128"/>
                        </a:rPr>
                        <a:t>（以降自動更新）</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bl>
          </a:graphicData>
        </a:graphic>
      </p:graphicFrame>
      <p:sp>
        <p:nvSpPr>
          <p:cNvPr id="10" name="Rectangle 2"/>
          <p:cNvSpPr>
            <a:spLocks noChangeArrowheads="1"/>
          </p:cNvSpPr>
          <p:nvPr/>
        </p:nvSpPr>
        <p:spPr bwMode="auto">
          <a:xfrm>
            <a:off x="1339856" y="4477633"/>
            <a:ext cx="7287493"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ＭＳ 明朝" panose="02020609040205080304" pitchFamily="17" charset="-128"/>
                <a:ea typeface="ＭＳ 明朝" panose="02020609040205080304" pitchFamily="17" charset="-128"/>
              </a:rPr>
              <a:t>（２）</a:t>
            </a:r>
            <a:r>
              <a:rPr kumimoji="0" lang="ja-JP" altLang="ja-JP" sz="1600" b="0" i="0" u="none" strike="noStrike" cap="none" normalizeH="0" baseline="0" dirty="0" smtClean="0">
                <a:ln>
                  <a:noFill/>
                </a:ln>
                <a:solidFill>
                  <a:srgbClr val="000000"/>
                </a:solidFill>
                <a:effectLst/>
                <a:latin typeface="ＭＳ 明朝" panose="02020609040205080304" pitchFamily="17" charset="-128"/>
                <a:ea typeface="ＭＳ 明朝" panose="02020609040205080304" pitchFamily="17" charset="-128"/>
              </a:rPr>
              <a:t>経営上の重要な契約</a:t>
            </a:r>
            <a:r>
              <a:rPr kumimoji="0" lang="ja-JP" altLang="en-US" sz="1600" b="0" i="0" u="none" strike="noStrike" cap="none" normalizeH="0" baseline="0" dirty="0" smtClean="0">
                <a:ln>
                  <a:noFill/>
                </a:ln>
                <a:solidFill>
                  <a:srgbClr val="000000"/>
                </a:solidFill>
                <a:effectLst/>
                <a:latin typeface="ＭＳ 明朝" panose="02020609040205080304" pitchFamily="17" charset="-128"/>
                <a:ea typeface="ＭＳ 明朝" panose="02020609040205080304" pitchFamily="17" charset="-128"/>
              </a:rPr>
              <a:t>等</a:t>
            </a:r>
            <a:endParaRPr kumimoji="0" lang="ja-JP" altLang="ja-JP" sz="1600" b="0" i="0" u="none" strike="noStrike" cap="none" normalizeH="0" baseline="0" dirty="0" smtClean="0">
              <a:ln>
                <a:noFill/>
              </a:ln>
              <a:solidFill>
                <a:srgbClr val="000000"/>
              </a:solidFill>
              <a:effectLst/>
              <a:latin typeface="ＭＳ 明朝" panose="02020609040205080304" pitchFamily="17" charset="-128"/>
              <a:ea typeface="ＭＳ 明朝" panose="02020609040205080304" pitchFamily="17"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smtClean="0">
              <a:ln>
                <a:noFill/>
              </a:ln>
              <a:solidFill>
                <a:srgbClr val="000000"/>
              </a:solidFill>
              <a:effectLst/>
              <a:latin typeface="ＭＳ 明朝" panose="02020609040205080304" pitchFamily="17" charset="-128"/>
              <a:ea typeface="ＭＳ 明朝" panose="02020609040205080304" pitchFamily="17"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ＭＳ 明朝" panose="02020609040205080304" pitchFamily="17" charset="-128"/>
                <a:ea typeface="ＭＳ 明朝" panose="02020609040205080304" pitchFamily="17" charset="-128"/>
              </a:rPr>
              <a:t>　　</a:t>
            </a:r>
            <a:r>
              <a:rPr kumimoji="0" lang="ja-JP" altLang="ja-JP" sz="1400" b="0" i="0" u="none" strike="noStrike" cap="none" normalizeH="0" baseline="0" dirty="0" smtClean="0">
                <a:ln>
                  <a:noFill/>
                </a:ln>
                <a:solidFill>
                  <a:srgbClr val="000000"/>
                </a:solidFill>
                <a:effectLst/>
                <a:latin typeface="ＭＳ 明朝" panose="02020609040205080304" pitchFamily="17" charset="-128"/>
                <a:ea typeface="ＭＳ 明朝" panose="02020609040205080304" pitchFamily="17" charset="-128"/>
              </a:rPr>
              <a:t>売買取引契約 </a:t>
            </a:r>
            <a:r>
              <a:rPr kumimoji="0" lang="ja-JP" altLang="en-US" sz="1400" b="0" i="0" u="none" strike="noStrike" cap="none" normalizeH="0" baseline="0" dirty="0" smtClean="0">
                <a:ln>
                  <a:noFill/>
                </a:ln>
                <a:solidFill>
                  <a:srgbClr val="000000"/>
                </a:solidFill>
                <a:effectLst/>
                <a:latin typeface="ＭＳ 明朝" panose="02020609040205080304" pitchFamily="17" charset="-128"/>
                <a:ea typeface="ＭＳ 明朝" panose="02020609040205080304" pitchFamily="17" charset="-128"/>
              </a:rPr>
              <a:t>　　</a:t>
            </a:r>
            <a:r>
              <a:rPr kumimoji="0" lang="ja-JP" altLang="ja-JP" sz="1100" b="0" i="0" u="none" strike="noStrike" cap="none" normalizeH="0" baseline="0" dirty="0" smtClean="0">
                <a:ln>
                  <a:noFill/>
                </a:ln>
                <a:solidFill>
                  <a:srgbClr val="000000"/>
                </a:solidFill>
                <a:effectLst/>
                <a:latin typeface="ＭＳ 明朝" panose="02020609040205080304" pitchFamily="17" charset="-128"/>
                <a:ea typeface="ＭＳ 明朝" panose="02020609040205080304" pitchFamily="17" charset="-128"/>
              </a:rPr>
              <a:t>(注)　「タイベック</a:t>
            </a:r>
            <a:r>
              <a:rPr kumimoji="0" lang="ja-JP" altLang="ja-JP" sz="1100" b="0" i="0" u="none" strike="noStrike" cap="none" normalizeH="0" baseline="-30000" dirty="0" smtClean="0">
                <a:ln>
                  <a:noFill/>
                </a:ln>
                <a:solidFill>
                  <a:srgbClr val="000000"/>
                </a:solidFill>
                <a:effectLst/>
                <a:latin typeface="ＭＳ 明朝" panose="02020609040205080304" pitchFamily="17" charset="-128"/>
                <a:ea typeface="ＭＳ 明朝" panose="02020609040205080304" pitchFamily="17" charset="-128"/>
              </a:rPr>
              <a:t>®</a:t>
            </a:r>
            <a:r>
              <a:rPr kumimoji="0" lang="ja-JP" altLang="ja-JP" sz="1100" b="0" i="0" u="none" strike="noStrike" cap="none" normalizeH="0" baseline="0" dirty="0" smtClean="0">
                <a:ln>
                  <a:noFill/>
                </a:ln>
                <a:solidFill>
                  <a:srgbClr val="000000"/>
                </a:solidFill>
                <a:effectLst/>
                <a:latin typeface="ＭＳ 明朝" panose="02020609040205080304" pitchFamily="17" charset="-128"/>
                <a:ea typeface="ＭＳ 明朝" panose="02020609040205080304" pitchFamily="17" charset="-128"/>
              </a:rPr>
              <a:t>」は、米国デュポン社の登録商標です。</a:t>
            </a:r>
            <a:endParaRPr kumimoji="0" lang="ja-JP" altLang="ja-JP" sz="11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83433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対象企業（２）：興研株式会社</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保護マスクの老舗</a:t>
            </a:r>
            <a:endParaRPr kumimoji="1" lang="en-US" altLang="ja-JP" dirty="0" smtClean="0"/>
          </a:p>
          <a:p>
            <a:pPr marL="0" indent="0">
              <a:buNone/>
            </a:pPr>
            <a:r>
              <a:rPr lang="ja-JP" altLang="en-US" dirty="0" smtClean="0"/>
              <a:t>　　　</a:t>
            </a:r>
            <a:r>
              <a:rPr lang="ja-JP" altLang="en-US" dirty="0" smtClean="0"/>
              <a:t>　特に、防塵マスクについての実績が豊富。</a:t>
            </a:r>
            <a:endParaRPr lang="en-US" altLang="ja-JP" dirty="0" smtClean="0"/>
          </a:p>
          <a:p>
            <a:pPr marL="0" indent="0">
              <a:buNone/>
            </a:pPr>
            <a:r>
              <a:rPr lang="ja-JP" altLang="en-US" dirty="0"/>
              <a:t>　</a:t>
            </a:r>
            <a:r>
              <a:rPr lang="ja-JP" altLang="en-US" dirty="0" smtClean="0"/>
              <a:t>　　　</a:t>
            </a:r>
            <a:endParaRPr lang="en-US" altLang="ja-JP" dirty="0" smtClean="0"/>
          </a:p>
          <a:p>
            <a:r>
              <a:rPr lang="ja-JP" altLang="en-US" dirty="0" smtClean="0"/>
              <a:t>今後を見据えて、やるべきことは？</a:t>
            </a:r>
            <a:endParaRPr kumimoji="1" lang="ja-JP" altLang="en-US" dirty="0"/>
          </a:p>
        </p:txBody>
      </p:sp>
    </p:spTree>
    <p:extLst>
      <p:ext uri="{BB962C8B-B14F-4D97-AF65-F5344CB8AC3E}">
        <p14:creationId xmlns:p14="http://schemas.microsoft.com/office/powerpoint/2010/main" val="987324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405895"/>
            <a:ext cx="10515600" cy="892969"/>
          </a:xfrm>
        </p:spPr>
        <p:txBody>
          <a:bodyPr/>
          <a:lstStyle/>
          <a:p>
            <a:r>
              <a:rPr kumimoji="1" lang="ja-JP" altLang="en-US" dirty="0" smtClean="0"/>
              <a:t>経営理念等</a:t>
            </a:r>
            <a:endParaRPr kumimoji="1" lang="ja-JP" altLang="en-US" dirty="0"/>
          </a:p>
        </p:txBody>
      </p:sp>
      <p:sp>
        <p:nvSpPr>
          <p:cNvPr id="5" name="正方形/長方形 4"/>
          <p:cNvSpPr/>
          <p:nvPr/>
        </p:nvSpPr>
        <p:spPr>
          <a:xfrm>
            <a:off x="382731" y="1475510"/>
            <a:ext cx="11694969" cy="5016758"/>
          </a:xfrm>
          <a:prstGeom prst="rect">
            <a:avLst/>
          </a:prstGeom>
        </p:spPr>
        <p:txBody>
          <a:bodyPr wrap="square">
            <a:spAutoFit/>
          </a:bodyPr>
          <a:lstStyle/>
          <a:p>
            <a:pPr fontAlgn="base">
              <a:buFont typeface="Arial" panose="020B0604020202020204" pitchFamily="34" charset="0"/>
              <a:buChar char="•"/>
            </a:pPr>
            <a:r>
              <a:rPr lang="ja-JP" altLang="en-US" sz="1600" b="1" i="0" dirty="0" smtClean="0">
                <a:solidFill>
                  <a:srgbClr val="333333"/>
                </a:solidFill>
                <a:effectLst/>
                <a:latin typeface="MS PGothic" panose="020B0600070205080204" pitchFamily="50" charset="-128"/>
                <a:ea typeface="MS PGothic" panose="020B0600070205080204" pitchFamily="50" charset="-128"/>
              </a:rPr>
              <a:t>経営理念</a:t>
            </a:r>
          </a:p>
          <a:p>
            <a:pPr fontAlgn="base">
              <a:buFont typeface="+mj-lt"/>
              <a:buAutoNum type="arabicPeriod"/>
            </a:pPr>
            <a:r>
              <a:rPr lang="ja-JP" altLang="en-US" sz="1600" b="1" i="0" dirty="0" smtClean="0">
                <a:solidFill>
                  <a:srgbClr val="333333"/>
                </a:solidFill>
                <a:effectLst/>
                <a:latin typeface="MS PGothic" panose="020B0600070205080204" pitchFamily="50" charset="-128"/>
                <a:ea typeface="MS PGothic" panose="020B0600070205080204" pitchFamily="50" charset="-128"/>
              </a:rPr>
              <a:t>人を育てる</a:t>
            </a:r>
            <a:endParaRPr lang="ja-JP" altLang="en-US" sz="1600" b="1" i="0" dirty="0" smtClean="0">
              <a:solidFill>
                <a:srgbClr val="39A1DB"/>
              </a:solidFill>
              <a:effectLst/>
              <a:latin typeface="MS PGothic" panose="020B0600070205080204" pitchFamily="50" charset="-128"/>
              <a:ea typeface="MS PGothic" panose="020B0600070205080204" pitchFamily="50" charset="-128"/>
            </a:endParaRPr>
          </a:p>
          <a:p>
            <a:pPr fontAlgn="base">
              <a:buFont typeface="+mj-lt"/>
              <a:buAutoNum type="arabicPeriod"/>
            </a:pPr>
            <a:r>
              <a:rPr lang="ja-JP" altLang="en-US" sz="1600" b="1" i="0" dirty="0" smtClean="0">
                <a:solidFill>
                  <a:srgbClr val="333333"/>
                </a:solidFill>
                <a:effectLst/>
                <a:latin typeface="MS PGothic" panose="020B0600070205080204" pitchFamily="50" charset="-128"/>
                <a:ea typeface="MS PGothic" panose="020B0600070205080204" pitchFamily="50" charset="-128"/>
              </a:rPr>
              <a:t>技術を育てる</a:t>
            </a:r>
            <a:endParaRPr lang="ja-JP" altLang="en-US" sz="1600" b="1" i="0" dirty="0" smtClean="0">
              <a:solidFill>
                <a:srgbClr val="39A1DB"/>
              </a:solidFill>
              <a:effectLst/>
              <a:latin typeface="MS PGothic" panose="020B0600070205080204" pitchFamily="50" charset="-128"/>
              <a:ea typeface="MS PGothic" panose="020B0600070205080204" pitchFamily="50" charset="-128"/>
            </a:endParaRPr>
          </a:p>
          <a:p>
            <a:pPr fontAlgn="base">
              <a:buFont typeface="+mj-lt"/>
              <a:buAutoNum type="arabicPeriod"/>
            </a:pPr>
            <a:r>
              <a:rPr lang="ja-JP" altLang="en-US" sz="1600" b="1" i="0" dirty="0" smtClean="0">
                <a:solidFill>
                  <a:srgbClr val="333333"/>
                </a:solidFill>
                <a:effectLst/>
                <a:latin typeface="MS PGothic" panose="020B0600070205080204" pitchFamily="50" charset="-128"/>
                <a:ea typeface="MS PGothic" panose="020B0600070205080204" pitchFamily="50" charset="-128"/>
              </a:rPr>
              <a:t>クリーン、ヘルス、セーフティの分野で新市場を育てる</a:t>
            </a:r>
            <a:endParaRPr lang="ja-JP" altLang="en-US" sz="1600" b="1" i="0" dirty="0" smtClean="0">
              <a:solidFill>
                <a:srgbClr val="39A1DB"/>
              </a:solidFill>
              <a:effectLst/>
              <a:latin typeface="MS PGothic" panose="020B0600070205080204" pitchFamily="50" charset="-128"/>
              <a:ea typeface="MS PGothic" panose="020B0600070205080204" pitchFamily="50" charset="-128"/>
            </a:endParaRPr>
          </a:p>
          <a:p>
            <a:pPr fontAlgn="base"/>
            <a:r>
              <a:rPr lang="ja-JP" altLang="en-US" sz="1600" b="0" i="0" dirty="0" smtClean="0">
                <a:solidFill>
                  <a:srgbClr val="333333"/>
                </a:solidFill>
                <a:effectLst/>
                <a:latin typeface="MS PGothic" panose="020B0600070205080204" pitchFamily="50" charset="-128"/>
                <a:ea typeface="MS PGothic" panose="020B0600070205080204" pitchFamily="50" charset="-128"/>
              </a:rPr>
              <a:t>当社は会社設立以来、創業家の酒井家を中心として発展を続け、産業用マスクの国内トップメーカーという確固たる地位を築きました。</a:t>
            </a:r>
          </a:p>
          <a:p>
            <a:pPr fontAlgn="base"/>
            <a:r>
              <a:rPr lang="ja-JP" altLang="en-US" sz="1600" b="0" i="0" dirty="0" smtClean="0">
                <a:solidFill>
                  <a:srgbClr val="333333"/>
                </a:solidFill>
                <a:effectLst/>
                <a:latin typeface="MS PGothic" panose="020B0600070205080204" pitchFamily="50" charset="-128"/>
                <a:ea typeface="MS PGothic" panose="020B0600070205080204" pitchFamily="50" charset="-128"/>
              </a:rPr>
              <a:t>当社は、そうした現状に甘んじることなく「クリーン、ヘルス、セーフティ」を追求し、業容の拡大と発展を目指しておりますが、それを実現するために酒井家に依存しない人材の開発と次期経営者の育成に力を入れ、経営陣については既に大幅な若返りを図っております。</a:t>
            </a:r>
          </a:p>
          <a:p>
            <a:pPr fontAlgn="base"/>
            <a:r>
              <a:rPr lang="ja-JP" altLang="en-US" sz="1600" b="0" i="0" dirty="0" smtClean="0">
                <a:solidFill>
                  <a:srgbClr val="333333"/>
                </a:solidFill>
                <a:effectLst/>
                <a:latin typeface="MS PGothic" panose="020B0600070205080204" pitchFamily="50" charset="-128"/>
                <a:ea typeface="MS PGothic" panose="020B0600070205080204" pitchFamily="50" charset="-128"/>
              </a:rPr>
              <a:t>新しい体制で臨む新経営陣は、これまで進めてきた興研のＤＮＡを礎とし、３つの経営理念を高く掲げ、さらなる企業の発展に向かって参ります。</a:t>
            </a:r>
            <a:endParaRPr lang="en-US" altLang="ja-JP" sz="1600" b="0" i="0" dirty="0" smtClean="0">
              <a:solidFill>
                <a:srgbClr val="333333"/>
              </a:solidFill>
              <a:effectLst/>
              <a:latin typeface="MS PGothic" panose="020B0600070205080204" pitchFamily="50" charset="-128"/>
              <a:ea typeface="MS PGothic" panose="020B0600070205080204" pitchFamily="50" charset="-128"/>
            </a:endParaRPr>
          </a:p>
          <a:p>
            <a:pPr fontAlgn="base"/>
            <a:endParaRPr lang="ja-JP" altLang="en-US" sz="1600" b="0" i="0" dirty="0" smtClean="0">
              <a:solidFill>
                <a:srgbClr val="333333"/>
              </a:solidFill>
              <a:effectLst/>
              <a:latin typeface="MS PGothic" panose="020B0600070205080204" pitchFamily="50" charset="-128"/>
              <a:ea typeface="MS PGothic" panose="020B0600070205080204" pitchFamily="50" charset="-128"/>
            </a:endParaRPr>
          </a:p>
          <a:p>
            <a:pPr fontAlgn="base">
              <a:buFont typeface="Arial" panose="020B0604020202020204" pitchFamily="34" charset="0"/>
              <a:buChar char="•"/>
            </a:pPr>
            <a:r>
              <a:rPr lang="ja-JP" altLang="en-US" sz="1600" b="1" i="0" dirty="0" smtClean="0">
                <a:solidFill>
                  <a:srgbClr val="333333"/>
                </a:solidFill>
                <a:effectLst/>
                <a:latin typeface="MS PGothic" panose="020B0600070205080204" pitchFamily="50" charset="-128"/>
                <a:ea typeface="MS PGothic" panose="020B0600070205080204" pitchFamily="50" charset="-128"/>
              </a:rPr>
              <a:t>社員の持つべき理念</a:t>
            </a:r>
          </a:p>
          <a:p>
            <a:pPr fontAlgn="base">
              <a:buFont typeface="+mj-lt"/>
              <a:buAutoNum type="arabicPeriod"/>
            </a:pPr>
            <a:r>
              <a:rPr lang="ja-JP" altLang="en-US" sz="1600" b="1" i="0" dirty="0" smtClean="0">
                <a:solidFill>
                  <a:srgbClr val="333333"/>
                </a:solidFill>
                <a:effectLst/>
                <a:latin typeface="MS PGothic" panose="020B0600070205080204" pitchFamily="50" charset="-128"/>
                <a:ea typeface="MS PGothic" panose="020B0600070205080204" pitchFamily="50" charset="-128"/>
              </a:rPr>
              <a:t>私たちは、 「クリーン、ヘルス、セーフティ」を追求し、その技術、サービス、文化（思想）を適正な価格で供給することにより社会に貢献し、私たちの生活を豊かにします。</a:t>
            </a:r>
            <a:endParaRPr lang="ja-JP" altLang="en-US" sz="1600" b="1" i="0" dirty="0" smtClean="0">
              <a:solidFill>
                <a:srgbClr val="39A1DB"/>
              </a:solidFill>
              <a:effectLst/>
              <a:latin typeface="MS PGothic" panose="020B0600070205080204" pitchFamily="50" charset="-128"/>
              <a:ea typeface="MS PGothic" panose="020B0600070205080204" pitchFamily="50" charset="-128"/>
            </a:endParaRPr>
          </a:p>
          <a:p>
            <a:pPr fontAlgn="base">
              <a:buFont typeface="+mj-lt"/>
              <a:buAutoNum type="arabicPeriod"/>
            </a:pPr>
            <a:r>
              <a:rPr lang="ja-JP" altLang="en-US" sz="1600" b="1" i="0" dirty="0" smtClean="0">
                <a:solidFill>
                  <a:srgbClr val="333333"/>
                </a:solidFill>
                <a:effectLst/>
                <a:latin typeface="MS PGothic" panose="020B0600070205080204" pitchFamily="50" charset="-128"/>
                <a:ea typeface="MS PGothic" panose="020B0600070205080204" pitchFamily="50" charset="-128"/>
              </a:rPr>
              <a:t>私たちは考え行動することにより創造的価値を生み出し、私たちの周りにいる人たちと共に幸福となることを求めます。</a:t>
            </a:r>
            <a:endParaRPr lang="ja-JP" altLang="en-US" sz="1600" b="1" i="0" dirty="0" smtClean="0">
              <a:solidFill>
                <a:srgbClr val="39A1DB"/>
              </a:solidFill>
              <a:effectLst/>
              <a:latin typeface="MS PGothic" panose="020B0600070205080204" pitchFamily="50" charset="-128"/>
              <a:ea typeface="MS PGothic" panose="020B0600070205080204" pitchFamily="50" charset="-128"/>
            </a:endParaRPr>
          </a:p>
          <a:p>
            <a:pPr fontAlgn="base">
              <a:buFont typeface="+mj-lt"/>
              <a:buAutoNum type="arabicPeriod"/>
            </a:pPr>
            <a:r>
              <a:rPr lang="ja-JP" altLang="en-US" sz="1600" b="1" i="0" dirty="0" smtClean="0">
                <a:solidFill>
                  <a:srgbClr val="333333"/>
                </a:solidFill>
                <a:effectLst/>
                <a:latin typeface="MS PGothic" panose="020B0600070205080204" pitchFamily="50" charset="-128"/>
                <a:ea typeface="MS PGothic" panose="020B0600070205080204" pitchFamily="50" charset="-128"/>
              </a:rPr>
              <a:t>私たちは次や</a:t>
            </a:r>
            <a:r>
              <a:rPr lang="ja-JP" altLang="en-US" sz="1600" b="1" i="0" dirty="0" err="1" smtClean="0">
                <a:solidFill>
                  <a:srgbClr val="333333"/>
                </a:solidFill>
                <a:effectLst/>
                <a:latin typeface="MS PGothic" panose="020B0600070205080204" pitchFamily="50" charset="-128"/>
                <a:ea typeface="MS PGothic" panose="020B0600070205080204" pitchFamily="50" charset="-128"/>
              </a:rPr>
              <a:t>次の次の</a:t>
            </a:r>
            <a:r>
              <a:rPr lang="ja-JP" altLang="en-US" sz="1600" b="1" i="0" dirty="0" smtClean="0">
                <a:solidFill>
                  <a:srgbClr val="333333"/>
                </a:solidFill>
                <a:effectLst/>
                <a:latin typeface="MS PGothic" panose="020B0600070205080204" pitchFamily="50" charset="-128"/>
                <a:ea typeface="MS PGothic" panose="020B0600070205080204" pitchFamily="50" charset="-128"/>
              </a:rPr>
              <a:t>世代がより優れた興研にいるよう、そしてさらにより優れた企業にしてくれるように、今自分たちが行動します。</a:t>
            </a:r>
            <a:endParaRPr lang="ja-JP" altLang="en-US" sz="1600" b="1" i="0" dirty="0" smtClean="0">
              <a:solidFill>
                <a:srgbClr val="39A1DB"/>
              </a:solidFill>
              <a:effectLst/>
              <a:latin typeface="MS PGothic" panose="020B0600070205080204" pitchFamily="50" charset="-128"/>
              <a:ea typeface="MS PGothic" panose="020B0600070205080204" pitchFamily="50" charset="-128"/>
            </a:endParaRPr>
          </a:p>
          <a:p>
            <a:pPr fontAlgn="base">
              <a:buFont typeface="+mj-lt"/>
              <a:buAutoNum type="arabicPeriod"/>
            </a:pPr>
            <a:r>
              <a:rPr lang="ja-JP" altLang="en-US" sz="1600" b="1" i="0" dirty="0" smtClean="0">
                <a:solidFill>
                  <a:srgbClr val="333333"/>
                </a:solidFill>
                <a:effectLst/>
                <a:latin typeface="MS PGothic" panose="020B0600070205080204" pitchFamily="50" charset="-128"/>
                <a:ea typeface="MS PGothic" panose="020B0600070205080204" pitchFamily="50" charset="-128"/>
              </a:rPr>
              <a:t>私たちは絶えず学び、絶えず反省した上で新しいオリジナリティを追求します。</a:t>
            </a:r>
            <a:endParaRPr lang="ja-JP" altLang="en-US" sz="1600" b="1" i="0" dirty="0" smtClean="0">
              <a:solidFill>
                <a:srgbClr val="39A1DB"/>
              </a:solidFill>
              <a:effectLst/>
              <a:latin typeface="MS PGothic" panose="020B0600070205080204" pitchFamily="50" charset="-128"/>
              <a:ea typeface="MS PGothic" panose="020B0600070205080204" pitchFamily="50" charset="-128"/>
            </a:endParaRPr>
          </a:p>
          <a:p>
            <a:pPr fontAlgn="base">
              <a:buFont typeface="+mj-lt"/>
              <a:buAutoNum type="arabicPeriod"/>
            </a:pPr>
            <a:r>
              <a:rPr lang="ja-JP" altLang="en-US" sz="1600" b="1" i="0" dirty="0" smtClean="0">
                <a:solidFill>
                  <a:srgbClr val="333333"/>
                </a:solidFill>
                <a:effectLst/>
                <a:latin typeface="MS PGothic" panose="020B0600070205080204" pitchFamily="50" charset="-128"/>
                <a:ea typeface="MS PGothic" panose="020B0600070205080204" pitchFamily="50" charset="-128"/>
              </a:rPr>
              <a:t>私たちは信頼をよりどころとします。</a:t>
            </a:r>
            <a:endParaRPr lang="ja-JP" altLang="en-US" sz="1600" b="1" i="0" dirty="0" smtClean="0">
              <a:solidFill>
                <a:srgbClr val="39A1DB"/>
              </a:solidFill>
              <a:effectLst/>
              <a:latin typeface="MS PGothic" panose="020B0600070205080204" pitchFamily="50" charset="-128"/>
              <a:ea typeface="MS PGothic" panose="020B0600070205080204" pitchFamily="50" charset="-128"/>
            </a:endParaRPr>
          </a:p>
          <a:p>
            <a:pPr fontAlgn="base"/>
            <a:r>
              <a:rPr lang="ja-JP" altLang="en-US" sz="1600" b="0" i="0" dirty="0" smtClean="0">
                <a:solidFill>
                  <a:srgbClr val="333333"/>
                </a:solidFill>
                <a:effectLst/>
                <a:latin typeface="MS PGothic" panose="020B0600070205080204" pitchFamily="50" charset="-128"/>
                <a:ea typeface="MS PGothic" panose="020B0600070205080204" pitchFamily="50" charset="-128"/>
              </a:rPr>
              <a:t>「クリーン、ヘルス、セーフティ」を追求し社会に貢献することが当社社員の持つべき理念の一つであり、本業そのものが社会貢献活動の中心であることは言うまでもありません。</a:t>
            </a:r>
          </a:p>
          <a:p>
            <a:pPr fontAlgn="base"/>
            <a:r>
              <a:rPr lang="ja-JP" altLang="en-US" sz="1600" b="0" i="0" dirty="0" smtClean="0">
                <a:solidFill>
                  <a:srgbClr val="333333"/>
                </a:solidFill>
                <a:effectLst/>
                <a:latin typeface="MS PGothic" panose="020B0600070205080204" pitchFamily="50" charset="-128"/>
                <a:ea typeface="MS PGothic" panose="020B0600070205080204" pitchFamily="50" charset="-128"/>
              </a:rPr>
              <a:t>社員一人ひとりは、個々の担当業務が社会貢献につながることを常に意識し、責任を以てその任に当たって参ります。</a:t>
            </a:r>
            <a:endParaRPr lang="ja-JP" altLang="en-US" sz="1600" b="0" i="0" dirty="0">
              <a:solidFill>
                <a:srgbClr val="333333"/>
              </a:solidFill>
              <a:effectLst/>
              <a:latin typeface="MS PGothic" panose="020B0600070205080204" pitchFamily="50" charset="-128"/>
              <a:ea typeface="MS PGothic" panose="020B0600070205080204" pitchFamily="50" charset="-128"/>
            </a:endParaRPr>
          </a:p>
        </p:txBody>
      </p:sp>
    </p:spTree>
    <p:extLst>
      <p:ext uri="{BB962C8B-B14F-4D97-AF65-F5344CB8AC3E}">
        <p14:creationId xmlns:p14="http://schemas.microsoft.com/office/powerpoint/2010/main" val="3621064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8591" y="281998"/>
            <a:ext cx="10515600" cy="871393"/>
          </a:xfrm>
        </p:spPr>
        <p:txBody>
          <a:bodyPr/>
          <a:lstStyle/>
          <a:p>
            <a:r>
              <a:rPr kumimoji="1" lang="ja-JP" altLang="en-US" dirty="0" smtClean="0"/>
              <a:t>興研の沿革</a:t>
            </a:r>
            <a:endParaRPr kumimoji="1" lang="ja-JP" altLang="en-US" dirty="0"/>
          </a:p>
        </p:txBody>
      </p:sp>
      <p:sp>
        <p:nvSpPr>
          <p:cNvPr id="4" name="正方形/長方形 3"/>
          <p:cNvSpPr/>
          <p:nvPr/>
        </p:nvSpPr>
        <p:spPr>
          <a:xfrm>
            <a:off x="1016577" y="1348800"/>
            <a:ext cx="9951028" cy="5509200"/>
          </a:xfrm>
          <a:prstGeom prst="rect">
            <a:avLst/>
          </a:prstGeom>
        </p:spPr>
        <p:txBody>
          <a:bodyPr wrap="square">
            <a:spAutoFit/>
          </a:bodyPr>
          <a:lstStyle/>
          <a:p>
            <a:pPr lvl="0"/>
            <a:r>
              <a:rPr lang="en-US" altLang="ja-JP" sz="1600" dirty="0">
                <a:solidFill>
                  <a:prstClr val="black"/>
                </a:solidFill>
              </a:rPr>
              <a:t>1943</a:t>
            </a:r>
            <a:r>
              <a:rPr lang="ja-JP" altLang="en-US" sz="1600" dirty="0">
                <a:solidFill>
                  <a:prstClr val="black"/>
                </a:solidFill>
              </a:rPr>
              <a:t>年（昭和</a:t>
            </a:r>
            <a:r>
              <a:rPr lang="en-US" altLang="ja-JP" sz="1600" dirty="0">
                <a:solidFill>
                  <a:prstClr val="black"/>
                </a:solidFill>
              </a:rPr>
              <a:t>18</a:t>
            </a:r>
            <a:r>
              <a:rPr lang="ja-JP" altLang="en-US" sz="1600" dirty="0">
                <a:solidFill>
                  <a:prstClr val="black"/>
                </a:solidFill>
              </a:rPr>
              <a:t>年）　　　酒井義次郎（創業者）、興進会研究所を設立</a:t>
            </a:r>
          </a:p>
          <a:p>
            <a:pPr lvl="0"/>
            <a:r>
              <a:rPr lang="en-US" altLang="ja-JP" sz="1600" dirty="0">
                <a:solidFill>
                  <a:prstClr val="black"/>
                </a:solidFill>
              </a:rPr>
              <a:t>1950</a:t>
            </a:r>
            <a:r>
              <a:rPr lang="ja-JP" altLang="en-US" sz="1600" dirty="0">
                <a:solidFill>
                  <a:prstClr val="black"/>
                </a:solidFill>
              </a:rPr>
              <a:t>年（昭和</a:t>
            </a:r>
            <a:r>
              <a:rPr lang="en-US" altLang="ja-JP" sz="1600" dirty="0">
                <a:solidFill>
                  <a:prstClr val="black"/>
                </a:solidFill>
              </a:rPr>
              <a:t>25</a:t>
            </a:r>
            <a:r>
              <a:rPr lang="ja-JP" altLang="en-US" sz="1600" dirty="0">
                <a:solidFill>
                  <a:prstClr val="black"/>
                </a:solidFill>
              </a:rPr>
              <a:t>年）　　　労働安全衛生保護具の研究開始</a:t>
            </a:r>
          </a:p>
          <a:p>
            <a:pPr lvl="0"/>
            <a:r>
              <a:rPr lang="en-US" altLang="ja-JP" sz="1600" dirty="0">
                <a:solidFill>
                  <a:prstClr val="black"/>
                </a:solidFill>
              </a:rPr>
              <a:t>1952</a:t>
            </a:r>
            <a:r>
              <a:rPr lang="ja-JP" altLang="en-US" sz="1600" dirty="0">
                <a:solidFill>
                  <a:prstClr val="black"/>
                </a:solidFill>
              </a:rPr>
              <a:t>年</a:t>
            </a:r>
            <a:r>
              <a:rPr lang="en-US" altLang="ja-JP" sz="1600" dirty="0">
                <a:solidFill>
                  <a:prstClr val="black"/>
                </a:solidFill>
              </a:rPr>
              <a:t>(</a:t>
            </a:r>
            <a:r>
              <a:rPr lang="ja-JP" altLang="en-US" sz="1600" dirty="0">
                <a:solidFill>
                  <a:prstClr val="black"/>
                </a:solidFill>
              </a:rPr>
              <a:t>昭和</a:t>
            </a:r>
            <a:r>
              <a:rPr lang="en-US" altLang="ja-JP" sz="1600" dirty="0">
                <a:solidFill>
                  <a:prstClr val="black"/>
                </a:solidFill>
              </a:rPr>
              <a:t>27</a:t>
            </a:r>
            <a:r>
              <a:rPr lang="ja-JP" altLang="en-US" sz="1600" dirty="0">
                <a:solidFill>
                  <a:prstClr val="black"/>
                </a:solidFill>
              </a:rPr>
              <a:t>年</a:t>
            </a:r>
            <a:r>
              <a:rPr lang="en-US" altLang="ja-JP" sz="1600" dirty="0">
                <a:solidFill>
                  <a:prstClr val="black"/>
                </a:solidFill>
              </a:rPr>
              <a:t>)</a:t>
            </a:r>
            <a:r>
              <a:rPr lang="ja-JP" altLang="en-US" sz="1600" dirty="0">
                <a:solidFill>
                  <a:prstClr val="black"/>
                </a:solidFill>
              </a:rPr>
              <a:t>　　　　法人化し、株式会社興進会研究所とする</a:t>
            </a:r>
            <a:endParaRPr lang="en-US" altLang="ja-JP" sz="1600" dirty="0">
              <a:solidFill>
                <a:prstClr val="black"/>
              </a:solidFill>
            </a:endParaRPr>
          </a:p>
          <a:p>
            <a:pPr lvl="0"/>
            <a:r>
              <a:rPr lang="ja-JP" altLang="en-US" sz="1600" dirty="0">
                <a:solidFill>
                  <a:prstClr val="black"/>
                </a:solidFill>
              </a:rPr>
              <a:t>　　　　　　　　　　　　　　　研究中の防</a:t>
            </a:r>
            <a:r>
              <a:rPr lang="ja-JP" altLang="en-US" sz="1600" dirty="0" err="1">
                <a:solidFill>
                  <a:prstClr val="black"/>
                </a:solidFill>
              </a:rPr>
              <a:t>じん</a:t>
            </a:r>
            <a:r>
              <a:rPr lang="ja-JP" altLang="en-US" sz="1600" dirty="0">
                <a:solidFill>
                  <a:prstClr val="black"/>
                </a:solidFill>
              </a:rPr>
              <a:t>マスクが国家検定に合格</a:t>
            </a:r>
          </a:p>
          <a:p>
            <a:pPr lvl="0"/>
            <a:r>
              <a:rPr lang="en-US" altLang="ja-JP" sz="1600" dirty="0">
                <a:solidFill>
                  <a:prstClr val="black"/>
                </a:solidFill>
              </a:rPr>
              <a:t>1963</a:t>
            </a:r>
            <a:r>
              <a:rPr lang="ja-JP" altLang="en-US" sz="1600" dirty="0">
                <a:solidFill>
                  <a:prstClr val="black"/>
                </a:solidFill>
              </a:rPr>
              <a:t>年（昭和</a:t>
            </a:r>
            <a:r>
              <a:rPr lang="en-US" altLang="ja-JP" sz="1600" dirty="0">
                <a:solidFill>
                  <a:prstClr val="black"/>
                </a:solidFill>
              </a:rPr>
              <a:t>38</a:t>
            </a:r>
            <a:r>
              <a:rPr lang="ja-JP" altLang="en-US" sz="1600" dirty="0">
                <a:solidFill>
                  <a:prstClr val="black"/>
                </a:solidFill>
              </a:rPr>
              <a:t>年）　　　興研株式会社を設立、製造・販売部門担当とし、興進会研究所は研究部門を担当</a:t>
            </a:r>
          </a:p>
          <a:p>
            <a:pPr lvl="0"/>
            <a:r>
              <a:rPr lang="ja-JP" altLang="en-US" sz="1600" dirty="0">
                <a:solidFill>
                  <a:prstClr val="black"/>
                </a:solidFill>
              </a:rPr>
              <a:t>　　　　　　　　　　　　　　　現在の防</a:t>
            </a:r>
            <a:r>
              <a:rPr lang="ja-JP" altLang="en-US" sz="1600" dirty="0" err="1">
                <a:solidFill>
                  <a:prstClr val="black"/>
                </a:solidFill>
              </a:rPr>
              <a:t>じん</a:t>
            </a:r>
            <a:r>
              <a:rPr lang="ja-JP" altLang="en-US" sz="1600" dirty="0">
                <a:solidFill>
                  <a:prstClr val="black"/>
                </a:solidFill>
              </a:rPr>
              <a:t>マスクの主流をなす、静電気応用ろ材「ミクロンフィルター」を開発</a:t>
            </a:r>
          </a:p>
          <a:p>
            <a:pPr lvl="0"/>
            <a:r>
              <a:rPr lang="en-US" altLang="ja-JP" sz="1600" dirty="0">
                <a:solidFill>
                  <a:prstClr val="black"/>
                </a:solidFill>
              </a:rPr>
              <a:t>1967</a:t>
            </a:r>
            <a:r>
              <a:rPr lang="ja-JP" altLang="en-US" sz="1600" dirty="0">
                <a:solidFill>
                  <a:prstClr val="black"/>
                </a:solidFill>
              </a:rPr>
              <a:t>年（昭和</a:t>
            </a:r>
            <a:r>
              <a:rPr lang="en-US" altLang="ja-JP" sz="1600" dirty="0">
                <a:solidFill>
                  <a:prstClr val="black"/>
                </a:solidFill>
              </a:rPr>
              <a:t>42</a:t>
            </a:r>
            <a:r>
              <a:rPr lang="ja-JP" altLang="en-US" sz="1600" dirty="0">
                <a:solidFill>
                  <a:prstClr val="black"/>
                </a:solidFill>
              </a:rPr>
              <a:t>年）　　　飯能研究所を設立、基礎研究部門の充実を図る</a:t>
            </a:r>
          </a:p>
          <a:p>
            <a:pPr lvl="0"/>
            <a:r>
              <a:rPr lang="en-US" altLang="ja-JP" sz="1600" dirty="0">
                <a:solidFill>
                  <a:prstClr val="black"/>
                </a:solidFill>
              </a:rPr>
              <a:t>1969</a:t>
            </a:r>
            <a:r>
              <a:rPr lang="ja-JP" altLang="en-US" sz="1600" dirty="0">
                <a:solidFill>
                  <a:prstClr val="black"/>
                </a:solidFill>
              </a:rPr>
              <a:t>年（昭和</a:t>
            </a:r>
            <a:r>
              <a:rPr lang="en-US" altLang="ja-JP" sz="1600" dirty="0">
                <a:solidFill>
                  <a:prstClr val="black"/>
                </a:solidFill>
              </a:rPr>
              <a:t>44</a:t>
            </a:r>
            <a:r>
              <a:rPr lang="ja-JP" altLang="en-US" sz="1600" dirty="0">
                <a:solidFill>
                  <a:prstClr val="black"/>
                </a:solidFill>
              </a:rPr>
              <a:t>年）　　　鉱山保安への貢献により、通商産業大臣表彰を受賞</a:t>
            </a:r>
          </a:p>
          <a:p>
            <a:pPr lvl="0"/>
            <a:r>
              <a:rPr lang="en-US" altLang="ja-JP" sz="1600" dirty="0">
                <a:solidFill>
                  <a:prstClr val="black"/>
                </a:solidFill>
              </a:rPr>
              <a:t>1972</a:t>
            </a:r>
            <a:r>
              <a:rPr lang="ja-JP" altLang="en-US" sz="1600" dirty="0">
                <a:solidFill>
                  <a:prstClr val="black"/>
                </a:solidFill>
              </a:rPr>
              <a:t>年（昭和</a:t>
            </a:r>
            <a:r>
              <a:rPr lang="en-US" altLang="ja-JP" sz="1600" dirty="0">
                <a:solidFill>
                  <a:prstClr val="black"/>
                </a:solidFill>
              </a:rPr>
              <a:t>47</a:t>
            </a:r>
            <a:r>
              <a:rPr lang="ja-JP" altLang="en-US" sz="1600" dirty="0">
                <a:solidFill>
                  <a:prstClr val="black"/>
                </a:solidFill>
              </a:rPr>
              <a:t>年）　　　空気浄化装置の試作研究への協力により、防衛庁技術研究本部長から感謝状を受ける</a:t>
            </a:r>
          </a:p>
          <a:p>
            <a:pPr lvl="0"/>
            <a:r>
              <a:rPr lang="en-US" altLang="ja-JP" sz="1600" dirty="0">
                <a:solidFill>
                  <a:prstClr val="black"/>
                </a:solidFill>
              </a:rPr>
              <a:t>1976</a:t>
            </a:r>
            <a:r>
              <a:rPr lang="ja-JP" altLang="en-US" sz="1600" dirty="0">
                <a:solidFill>
                  <a:prstClr val="black"/>
                </a:solidFill>
              </a:rPr>
              <a:t>年（昭和</a:t>
            </a:r>
            <a:r>
              <a:rPr lang="en-US" altLang="ja-JP" sz="1600" dirty="0">
                <a:solidFill>
                  <a:prstClr val="black"/>
                </a:solidFill>
              </a:rPr>
              <a:t>51</a:t>
            </a:r>
            <a:r>
              <a:rPr lang="ja-JP" altLang="en-US" sz="1600" dirty="0">
                <a:solidFill>
                  <a:prstClr val="black"/>
                </a:solidFill>
              </a:rPr>
              <a:t>年）　　　酒井義次郎、労働衛生への貢献により、紫綬褒賞、労働大臣功労賞を受ける</a:t>
            </a:r>
          </a:p>
          <a:p>
            <a:pPr lvl="0"/>
            <a:r>
              <a:rPr lang="en-US" altLang="ja-JP" sz="1600" dirty="0">
                <a:solidFill>
                  <a:prstClr val="black"/>
                </a:solidFill>
              </a:rPr>
              <a:t>1978</a:t>
            </a:r>
            <a:r>
              <a:rPr lang="ja-JP" altLang="en-US" sz="1600" dirty="0">
                <a:solidFill>
                  <a:prstClr val="black"/>
                </a:solidFill>
              </a:rPr>
              <a:t>年（昭和</a:t>
            </a:r>
            <a:r>
              <a:rPr lang="en-US" altLang="ja-JP" sz="1600" dirty="0">
                <a:solidFill>
                  <a:prstClr val="black"/>
                </a:solidFill>
              </a:rPr>
              <a:t>53</a:t>
            </a:r>
            <a:r>
              <a:rPr lang="ja-JP" altLang="en-US" sz="1600" dirty="0">
                <a:solidFill>
                  <a:prstClr val="black"/>
                </a:solidFill>
              </a:rPr>
              <a:t>年）　　　日本初開発の高性能一体成型</a:t>
            </a:r>
            <a:r>
              <a:rPr lang="ja-JP" altLang="en-US" sz="1600" dirty="0" err="1">
                <a:solidFill>
                  <a:prstClr val="black"/>
                </a:solidFill>
              </a:rPr>
              <a:t>ろ</a:t>
            </a:r>
            <a:r>
              <a:rPr lang="ja-JP" altLang="en-US" sz="1600" dirty="0">
                <a:solidFill>
                  <a:prstClr val="black"/>
                </a:solidFill>
              </a:rPr>
              <a:t>紙フィルタ「アルファリングフィルタ」完成</a:t>
            </a:r>
          </a:p>
          <a:p>
            <a:pPr lvl="0"/>
            <a:r>
              <a:rPr lang="en-US" altLang="ja-JP" sz="1600" dirty="0">
                <a:solidFill>
                  <a:prstClr val="black"/>
                </a:solidFill>
              </a:rPr>
              <a:t>1981</a:t>
            </a:r>
            <a:r>
              <a:rPr lang="ja-JP" altLang="en-US" sz="1600" dirty="0">
                <a:solidFill>
                  <a:prstClr val="black"/>
                </a:solidFill>
              </a:rPr>
              <a:t>年（昭和</a:t>
            </a:r>
            <a:r>
              <a:rPr lang="en-US" altLang="ja-JP" sz="1600" dirty="0">
                <a:solidFill>
                  <a:prstClr val="black"/>
                </a:solidFill>
              </a:rPr>
              <a:t>56</a:t>
            </a:r>
            <a:r>
              <a:rPr lang="ja-JP" altLang="en-US" sz="1600" dirty="0">
                <a:solidFill>
                  <a:prstClr val="black"/>
                </a:solidFill>
              </a:rPr>
              <a:t>年）　　　コーケン防災システム株式会社を設立、販売部門を担当し、興研株式会社は、製造・研究開発部門を担当</a:t>
            </a:r>
          </a:p>
          <a:p>
            <a:pPr lvl="0"/>
            <a:r>
              <a:rPr lang="ja-JP" altLang="en-US" sz="1600" dirty="0">
                <a:solidFill>
                  <a:prstClr val="black"/>
                </a:solidFill>
              </a:rPr>
              <a:t>　　　　　　　　　　　　　　　酒井眞一郎（現会長）、代表取締役社長に就任</a:t>
            </a:r>
          </a:p>
          <a:p>
            <a:pPr lvl="0"/>
            <a:r>
              <a:rPr lang="en-US" altLang="ja-JP" sz="1600" dirty="0">
                <a:solidFill>
                  <a:prstClr val="black"/>
                </a:solidFill>
              </a:rPr>
              <a:t>1983</a:t>
            </a:r>
            <a:r>
              <a:rPr lang="ja-JP" altLang="en-US" sz="1600" dirty="0">
                <a:solidFill>
                  <a:prstClr val="black"/>
                </a:solidFill>
              </a:rPr>
              <a:t>年（昭和</a:t>
            </a:r>
            <a:r>
              <a:rPr lang="en-US" altLang="ja-JP" sz="1600" dirty="0">
                <a:solidFill>
                  <a:prstClr val="black"/>
                </a:solidFill>
              </a:rPr>
              <a:t>58</a:t>
            </a:r>
            <a:r>
              <a:rPr lang="ja-JP" altLang="en-US" sz="1600" dirty="0">
                <a:solidFill>
                  <a:prstClr val="black"/>
                </a:solidFill>
              </a:rPr>
              <a:t>年）　　　新防護マスク及び新防護衣の試作研究への協力により、防衛庁技術研究本部長から感謝状を受ける</a:t>
            </a:r>
          </a:p>
          <a:p>
            <a:pPr lvl="0"/>
            <a:r>
              <a:rPr lang="en-US" altLang="ja-JP" sz="1600" dirty="0">
                <a:solidFill>
                  <a:prstClr val="black"/>
                </a:solidFill>
              </a:rPr>
              <a:t>1985</a:t>
            </a:r>
            <a:r>
              <a:rPr lang="ja-JP" altLang="en-US" sz="1600" dirty="0">
                <a:solidFill>
                  <a:prstClr val="black"/>
                </a:solidFill>
              </a:rPr>
              <a:t>年（昭和</a:t>
            </a:r>
            <a:r>
              <a:rPr lang="en-US" altLang="ja-JP" sz="1600" dirty="0">
                <a:solidFill>
                  <a:prstClr val="black"/>
                </a:solidFill>
              </a:rPr>
              <a:t>60</a:t>
            </a:r>
            <a:r>
              <a:rPr lang="ja-JP" altLang="en-US" sz="1600" dirty="0">
                <a:solidFill>
                  <a:prstClr val="black"/>
                </a:solidFill>
              </a:rPr>
              <a:t>年）　　　株式会社興進会研究所及び株式会社二宮製作所を吸収合併、資本金</a:t>
            </a:r>
            <a:r>
              <a:rPr lang="en-US" altLang="ja-JP" sz="1600" dirty="0">
                <a:solidFill>
                  <a:prstClr val="black"/>
                </a:solidFill>
              </a:rPr>
              <a:t>3</a:t>
            </a:r>
            <a:r>
              <a:rPr lang="ja-JP" altLang="en-US" sz="1600" dirty="0">
                <a:solidFill>
                  <a:prstClr val="black"/>
                </a:solidFill>
              </a:rPr>
              <a:t>億</a:t>
            </a:r>
            <a:r>
              <a:rPr lang="en-US" altLang="ja-JP" sz="1600" dirty="0">
                <a:solidFill>
                  <a:prstClr val="black"/>
                </a:solidFill>
              </a:rPr>
              <a:t>8,000</a:t>
            </a:r>
            <a:r>
              <a:rPr lang="ja-JP" altLang="en-US" sz="1600" dirty="0">
                <a:solidFill>
                  <a:prstClr val="black"/>
                </a:solidFill>
              </a:rPr>
              <a:t>万円</a:t>
            </a:r>
          </a:p>
          <a:p>
            <a:pPr lvl="0"/>
            <a:r>
              <a:rPr lang="ja-JP" altLang="en-US" sz="1600" dirty="0">
                <a:solidFill>
                  <a:prstClr val="black"/>
                </a:solidFill>
              </a:rPr>
              <a:t>　　　　　　　　　　　　　　　防衛庁より防護マスクを大量受注し、一貫製造体制を確立</a:t>
            </a:r>
          </a:p>
          <a:p>
            <a:pPr lvl="0"/>
            <a:r>
              <a:rPr lang="en-US" altLang="ja-JP" sz="1600" dirty="0">
                <a:solidFill>
                  <a:prstClr val="black"/>
                </a:solidFill>
              </a:rPr>
              <a:t>1986</a:t>
            </a:r>
            <a:r>
              <a:rPr lang="ja-JP" altLang="en-US" sz="1600" dirty="0">
                <a:solidFill>
                  <a:prstClr val="black"/>
                </a:solidFill>
              </a:rPr>
              <a:t>年（昭和</a:t>
            </a:r>
            <a:r>
              <a:rPr lang="en-US" altLang="ja-JP" sz="1600" dirty="0">
                <a:solidFill>
                  <a:prstClr val="black"/>
                </a:solidFill>
              </a:rPr>
              <a:t>61</a:t>
            </a:r>
            <a:r>
              <a:rPr lang="ja-JP" altLang="en-US" sz="1600" dirty="0">
                <a:solidFill>
                  <a:prstClr val="black"/>
                </a:solidFill>
              </a:rPr>
              <a:t>年）　　　東京店頭株式市場（現東京証券取引所ジャスダック市場）に登録</a:t>
            </a:r>
          </a:p>
          <a:p>
            <a:pPr lvl="0"/>
            <a:r>
              <a:rPr lang="ja-JP" altLang="en-US" sz="1600" dirty="0">
                <a:solidFill>
                  <a:prstClr val="black"/>
                </a:solidFill>
              </a:rPr>
              <a:t>　　　　　　　　　　　　　　　　　資本金</a:t>
            </a:r>
            <a:r>
              <a:rPr lang="en-US" altLang="ja-JP" sz="1600" dirty="0">
                <a:solidFill>
                  <a:prstClr val="black"/>
                </a:solidFill>
              </a:rPr>
              <a:t>6</a:t>
            </a:r>
            <a:r>
              <a:rPr lang="ja-JP" altLang="en-US" sz="1600" dirty="0">
                <a:solidFill>
                  <a:prstClr val="black"/>
                </a:solidFill>
              </a:rPr>
              <a:t>億</a:t>
            </a:r>
            <a:r>
              <a:rPr lang="en-US" altLang="ja-JP" sz="1600" dirty="0">
                <a:solidFill>
                  <a:prstClr val="black"/>
                </a:solidFill>
              </a:rPr>
              <a:t>4,460</a:t>
            </a:r>
            <a:r>
              <a:rPr lang="ja-JP" altLang="en-US" sz="1600" dirty="0">
                <a:solidFill>
                  <a:prstClr val="black"/>
                </a:solidFill>
              </a:rPr>
              <a:t>万円</a:t>
            </a:r>
          </a:p>
          <a:p>
            <a:pPr lvl="0"/>
            <a:r>
              <a:rPr lang="en-US" altLang="ja-JP" sz="1600" dirty="0">
                <a:solidFill>
                  <a:prstClr val="black"/>
                </a:solidFill>
              </a:rPr>
              <a:t>1987</a:t>
            </a:r>
            <a:r>
              <a:rPr lang="ja-JP" altLang="en-US" sz="1600" dirty="0">
                <a:solidFill>
                  <a:prstClr val="black"/>
                </a:solidFill>
              </a:rPr>
              <a:t>年（昭和</a:t>
            </a:r>
            <a:r>
              <a:rPr lang="en-US" altLang="ja-JP" sz="1600" dirty="0">
                <a:solidFill>
                  <a:prstClr val="black"/>
                </a:solidFill>
              </a:rPr>
              <a:t>62</a:t>
            </a:r>
            <a:r>
              <a:rPr lang="ja-JP" altLang="en-US" sz="1600" dirty="0">
                <a:solidFill>
                  <a:prstClr val="black"/>
                </a:solidFill>
              </a:rPr>
              <a:t>年）　　　コーケン防災システム株式会社を合併</a:t>
            </a:r>
          </a:p>
          <a:p>
            <a:pPr lvl="0"/>
            <a:r>
              <a:rPr lang="ja-JP" altLang="en-US" sz="1600" dirty="0">
                <a:solidFill>
                  <a:prstClr val="black"/>
                </a:solidFill>
              </a:rPr>
              <a:t>　　　　　　　　　　　　　　　工場・製作所の呼称をすべて“テクノヤード”に</a:t>
            </a:r>
            <a:r>
              <a:rPr lang="ja-JP" altLang="en-US" sz="1600" dirty="0" smtClean="0">
                <a:solidFill>
                  <a:prstClr val="black"/>
                </a:solidFill>
              </a:rPr>
              <a:t>変更</a:t>
            </a:r>
            <a:endParaRPr lang="ja-JP" altLang="en-US" sz="1600" dirty="0">
              <a:solidFill>
                <a:prstClr val="black"/>
              </a:solidFill>
            </a:endParaRPr>
          </a:p>
        </p:txBody>
      </p:sp>
    </p:spTree>
    <p:extLst>
      <p:ext uri="{BB962C8B-B14F-4D97-AF65-F5344CB8AC3E}">
        <p14:creationId xmlns:p14="http://schemas.microsoft.com/office/powerpoint/2010/main" val="3796995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26472" y="298161"/>
            <a:ext cx="11551227" cy="4351338"/>
          </a:xfrm>
        </p:spPr>
        <p:txBody>
          <a:bodyPr>
            <a:noAutofit/>
          </a:bodyPr>
          <a:lstStyle/>
          <a:p>
            <a:pPr marL="0" indent="0">
              <a:buNone/>
            </a:pPr>
            <a:r>
              <a:rPr lang="en-US" altLang="ja-JP" sz="1600" dirty="0"/>
              <a:t>1988</a:t>
            </a:r>
            <a:r>
              <a:rPr lang="ja-JP" altLang="en-US" sz="1600" dirty="0"/>
              <a:t>年（昭和</a:t>
            </a:r>
            <a:r>
              <a:rPr lang="en-US" altLang="ja-JP" sz="1600" dirty="0"/>
              <a:t>63</a:t>
            </a:r>
            <a:r>
              <a:rPr lang="ja-JP" altLang="en-US" sz="1600" dirty="0"/>
              <a:t>年）　　　狭山テクノヤード竣工</a:t>
            </a:r>
          </a:p>
          <a:p>
            <a:pPr marL="0" indent="0">
              <a:buNone/>
            </a:pPr>
            <a:r>
              <a:rPr lang="en-US" altLang="ja-JP" sz="1600" dirty="0"/>
              <a:t>1995</a:t>
            </a:r>
            <a:r>
              <a:rPr lang="ja-JP" altLang="en-US" sz="1600" dirty="0"/>
              <a:t>年（平成</a:t>
            </a:r>
            <a:r>
              <a:rPr lang="en-US" altLang="ja-JP" sz="1600" dirty="0"/>
              <a:t>7</a:t>
            </a:r>
            <a:r>
              <a:rPr lang="ja-JP" altLang="en-US" sz="1600" dirty="0"/>
              <a:t>年）　　　　環境関連事業として強酸性電解水生成装置「オキシライザ」事業</a:t>
            </a:r>
            <a:r>
              <a:rPr lang="ja-JP" altLang="en-US" sz="1600" dirty="0" smtClean="0"/>
              <a:t>及び</a:t>
            </a:r>
            <a:endParaRPr lang="en-US" altLang="ja-JP" sz="1600" dirty="0" smtClean="0"/>
          </a:p>
          <a:p>
            <a:pPr marL="0" indent="0">
              <a:buNone/>
            </a:pPr>
            <a:r>
              <a:rPr lang="ja-JP" altLang="en-US" sz="1600" dirty="0"/>
              <a:t>　</a:t>
            </a:r>
            <a:r>
              <a:rPr lang="ja-JP" altLang="en-US" sz="1600" dirty="0" smtClean="0"/>
              <a:t>　　　　　　　　　　　　　　プッシュプル型</a:t>
            </a:r>
            <a:r>
              <a:rPr lang="ja-JP" altLang="en-US" sz="1600" dirty="0"/>
              <a:t>換気装置事業進出</a:t>
            </a:r>
          </a:p>
          <a:p>
            <a:pPr marL="0" indent="0">
              <a:buNone/>
            </a:pPr>
            <a:r>
              <a:rPr lang="ja-JP" altLang="en-US" sz="1600" dirty="0"/>
              <a:t>　　　　　　　　　　　　　　　</a:t>
            </a:r>
            <a:r>
              <a:rPr lang="ja-JP" altLang="en-US" sz="1600" dirty="0" smtClean="0"/>
              <a:t>阪神</a:t>
            </a:r>
            <a:r>
              <a:rPr lang="ja-JP" altLang="en-US" sz="1600" dirty="0"/>
              <a:t>大震災の復旧、地下鉄サリン事件捜査活動で当社マスク貢献</a:t>
            </a:r>
          </a:p>
          <a:p>
            <a:pPr marL="0" indent="0">
              <a:buNone/>
            </a:pPr>
            <a:r>
              <a:rPr lang="ja-JP" altLang="en-US" sz="1600" dirty="0"/>
              <a:t>　　　　　　　　　　　　　　　</a:t>
            </a:r>
            <a:r>
              <a:rPr lang="ja-JP" altLang="en-US" sz="1600" dirty="0" smtClean="0"/>
              <a:t>新人事</a:t>
            </a:r>
            <a:r>
              <a:rPr lang="ja-JP" altLang="en-US" sz="1600" dirty="0"/>
              <a:t>管理制度（トータル人事システム）を導入</a:t>
            </a:r>
          </a:p>
          <a:p>
            <a:pPr marL="0" indent="0">
              <a:buNone/>
            </a:pPr>
            <a:r>
              <a:rPr lang="en-US" altLang="ja-JP" sz="1600" dirty="0"/>
              <a:t>1997</a:t>
            </a:r>
            <a:r>
              <a:rPr lang="ja-JP" altLang="en-US" sz="1600" dirty="0"/>
              <a:t>年（平成</a:t>
            </a:r>
            <a:r>
              <a:rPr lang="en-US" altLang="ja-JP" sz="1600" dirty="0"/>
              <a:t>9</a:t>
            </a:r>
            <a:r>
              <a:rPr lang="ja-JP" altLang="en-US" sz="1600" dirty="0"/>
              <a:t>年）　　　　「オキシライザ」厚生省より医療器具として薬事承認を受ける</a:t>
            </a:r>
          </a:p>
          <a:p>
            <a:pPr marL="0" indent="0">
              <a:buNone/>
            </a:pPr>
            <a:r>
              <a:rPr lang="ja-JP" altLang="en-US" sz="1600" dirty="0"/>
              <a:t>　　　　　　　　　　　　　　　　中井テクノヤード、中井配送センター竣工</a:t>
            </a:r>
          </a:p>
          <a:p>
            <a:pPr marL="0" indent="0">
              <a:buNone/>
            </a:pPr>
            <a:r>
              <a:rPr lang="en-US" altLang="ja-JP" sz="1600" dirty="0"/>
              <a:t>1999</a:t>
            </a:r>
            <a:r>
              <a:rPr lang="ja-JP" altLang="en-US" sz="1600" dirty="0"/>
              <a:t>年（平成</a:t>
            </a:r>
            <a:r>
              <a:rPr lang="en-US" altLang="ja-JP" sz="1600" dirty="0"/>
              <a:t>11</a:t>
            </a:r>
            <a:r>
              <a:rPr lang="ja-JP" altLang="en-US" sz="1600" dirty="0"/>
              <a:t>年）　　　</a:t>
            </a:r>
            <a:r>
              <a:rPr lang="en-US" altLang="ja-JP" sz="1600" dirty="0"/>
              <a:t>ISO9001</a:t>
            </a:r>
            <a:r>
              <a:rPr lang="ja-JP" altLang="en-US" sz="1600" dirty="0"/>
              <a:t>全社認証（審査登録）</a:t>
            </a:r>
          </a:p>
          <a:p>
            <a:pPr marL="0" indent="0">
              <a:buNone/>
            </a:pPr>
            <a:r>
              <a:rPr lang="ja-JP" altLang="en-US" sz="1600" dirty="0"/>
              <a:t>　　　　　　　　　　　　　　　群馬テクノヤード竣工</a:t>
            </a:r>
          </a:p>
          <a:p>
            <a:pPr marL="0" indent="0">
              <a:buNone/>
            </a:pPr>
            <a:r>
              <a:rPr lang="ja-JP" altLang="en-US" sz="1600" dirty="0"/>
              <a:t>　　　　　　　　　　　　　　　環境関連事業として、磁気式水処理装置「エコビーム」事業進出</a:t>
            </a:r>
          </a:p>
          <a:p>
            <a:pPr marL="0" indent="0">
              <a:buNone/>
            </a:pPr>
            <a:r>
              <a:rPr lang="en-US" altLang="ja-JP" sz="1600" dirty="0"/>
              <a:t>2000</a:t>
            </a:r>
            <a:r>
              <a:rPr lang="ja-JP" altLang="en-US" sz="1600" dirty="0"/>
              <a:t>年（平成</a:t>
            </a:r>
            <a:r>
              <a:rPr lang="en-US" altLang="ja-JP" sz="1600" dirty="0"/>
              <a:t>12</a:t>
            </a:r>
            <a:r>
              <a:rPr lang="ja-JP" altLang="en-US" sz="1600" dirty="0"/>
              <a:t>年）　　　ユニットタイプの開放式プッシュプル型換気装置「コーケンラミナー」発売</a:t>
            </a:r>
          </a:p>
          <a:p>
            <a:pPr marL="0" indent="0">
              <a:buNone/>
            </a:pPr>
            <a:r>
              <a:rPr lang="en-US" altLang="ja-JP" sz="1600" dirty="0"/>
              <a:t>2001</a:t>
            </a:r>
            <a:r>
              <a:rPr lang="ja-JP" altLang="en-US" sz="1600" dirty="0"/>
              <a:t>年（平成</a:t>
            </a:r>
            <a:r>
              <a:rPr lang="en-US" altLang="ja-JP" sz="1600" dirty="0"/>
              <a:t>13</a:t>
            </a:r>
            <a:r>
              <a:rPr lang="ja-JP" altLang="en-US" sz="1600" dirty="0"/>
              <a:t>年）　　　新型静電フィルター「マイティミクロンフィルター」を使用した防</a:t>
            </a:r>
            <a:r>
              <a:rPr lang="ja-JP" altLang="en-US" sz="1600" dirty="0" err="1"/>
              <a:t>じん</a:t>
            </a:r>
            <a:r>
              <a:rPr lang="ja-JP" altLang="en-US" sz="1600" dirty="0"/>
              <a:t>マスクを発売</a:t>
            </a:r>
          </a:p>
          <a:p>
            <a:pPr marL="0" indent="0">
              <a:buNone/>
            </a:pPr>
            <a:r>
              <a:rPr lang="ja-JP" altLang="en-US" sz="1600" dirty="0"/>
              <a:t>　　　　　　　　　　　　　　　米国同時多発テロにともない、</a:t>
            </a:r>
            <a:r>
              <a:rPr lang="en-US" altLang="ja-JP" sz="1600" dirty="0"/>
              <a:t>NBC</a:t>
            </a:r>
            <a:r>
              <a:rPr lang="ja-JP" altLang="en-US" sz="1600" dirty="0"/>
              <a:t>対応製品を開発し、</a:t>
            </a:r>
            <a:r>
              <a:rPr lang="ja-JP" altLang="en-US" sz="1600" dirty="0" smtClean="0"/>
              <a:t>販売</a:t>
            </a:r>
            <a:endParaRPr lang="en-US" altLang="ja-JP" sz="1600" dirty="0" smtClean="0"/>
          </a:p>
          <a:p>
            <a:pPr marL="0" indent="0">
              <a:buNone/>
            </a:pPr>
            <a:r>
              <a:rPr lang="en-US" altLang="ja-JP" sz="1600" dirty="0" smtClean="0"/>
              <a:t>2002</a:t>
            </a:r>
            <a:r>
              <a:rPr lang="ja-JP" altLang="en-US" sz="1600" dirty="0" smtClean="0"/>
              <a:t>年（平成</a:t>
            </a:r>
            <a:r>
              <a:rPr lang="en-US" altLang="ja-JP" sz="1600" dirty="0" smtClean="0"/>
              <a:t>14</a:t>
            </a:r>
            <a:r>
              <a:rPr lang="ja-JP" altLang="en-US" sz="1600" dirty="0" smtClean="0"/>
              <a:t>年）　　　群馬テクノヤード</a:t>
            </a:r>
            <a:r>
              <a:rPr lang="en-US" altLang="ja-JP" sz="1600" dirty="0" smtClean="0"/>
              <a:t>ISO14001</a:t>
            </a:r>
            <a:r>
              <a:rPr lang="ja-JP" altLang="en-US" sz="1600" dirty="0" smtClean="0"/>
              <a:t>環境マネジメントシステム認証</a:t>
            </a:r>
          </a:p>
          <a:p>
            <a:pPr marL="0" indent="0">
              <a:buNone/>
            </a:pPr>
            <a:r>
              <a:rPr lang="ja-JP" altLang="en-US" sz="1600" dirty="0" smtClean="0"/>
              <a:t>　　　　　　　　　　　　　　　</a:t>
            </a:r>
            <a:r>
              <a:rPr lang="en-US" altLang="ja-JP" sz="1600" dirty="0" smtClean="0"/>
              <a:t>3</a:t>
            </a:r>
            <a:r>
              <a:rPr lang="ja-JP" altLang="en-US" sz="1600" dirty="0" err="1" smtClean="0"/>
              <a:t>つの</a:t>
            </a:r>
            <a:r>
              <a:rPr lang="ja-JP" altLang="en-US" sz="1600" dirty="0" smtClean="0"/>
              <a:t>世界初の製品「呼吸追随形ブロワーマスク」「全自動内視鏡洗浄装置」「土壌・地下水浄化装置」を開発</a:t>
            </a:r>
          </a:p>
          <a:p>
            <a:pPr marL="0" indent="0">
              <a:buNone/>
            </a:pPr>
            <a:r>
              <a:rPr lang="en-US" altLang="ja-JP" sz="1600" dirty="0" smtClean="0"/>
              <a:t>2003</a:t>
            </a:r>
            <a:r>
              <a:rPr lang="ja-JP" altLang="en-US" sz="1600" dirty="0" smtClean="0"/>
              <a:t>年（平成</a:t>
            </a:r>
            <a:r>
              <a:rPr lang="en-US" altLang="ja-JP" sz="1600" dirty="0" smtClean="0"/>
              <a:t>15</a:t>
            </a:r>
            <a:r>
              <a:rPr lang="ja-JP" altLang="en-US" sz="1600" dirty="0" smtClean="0"/>
              <a:t>年）　　　全自動内視鏡洗浄装置「鏡内侍」が日刊工業新聞社主催の「十大新製品賞」を受賞</a:t>
            </a:r>
          </a:p>
          <a:p>
            <a:pPr marL="0" indent="0">
              <a:buNone/>
            </a:pPr>
            <a:r>
              <a:rPr lang="ja-JP" altLang="en-US" sz="1600" dirty="0" smtClean="0"/>
              <a:t>　　　　　　　　　　　　　　　中井テクノヤード・配送センター</a:t>
            </a:r>
            <a:r>
              <a:rPr lang="en-US" altLang="ja-JP" sz="1600" dirty="0" smtClean="0"/>
              <a:t>ISO14001</a:t>
            </a:r>
            <a:r>
              <a:rPr lang="ja-JP" altLang="en-US" sz="1600" dirty="0" smtClean="0"/>
              <a:t>環境マネジメントシステム認証</a:t>
            </a:r>
          </a:p>
          <a:p>
            <a:pPr marL="0" indent="0">
              <a:buNone/>
            </a:pPr>
            <a:r>
              <a:rPr lang="ja-JP" altLang="en-US" sz="1600" dirty="0" smtClean="0"/>
              <a:t>　　　　　　　　　　　　　　　酒井眞一郎、代表取締役会長に就任。酒井宏之（現相談役）、代表取締役社長に就任</a:t>
            </a:r>
            <a:endParaRPr lang="en-US" altLang="ja-JP" sz="1600" dirty="0" smtClean="0"/>
          </a:p>
          <a:p>
            <a:pPr marL="0" indent="0">
              <a:buNone/>
            </a:pPr>
            <a:r>
              <a:rPr lang="en-US" altLang="ja-JP" sz="1600" dirty="0" smtClean="0"/>
              <a:t>2004</a:t>
            </a:r>
            <a:r>
              <a:rPr lang="ja-JP" altLang="en-US" sz="1600" dirty="0" smtClean="0"/>
              <a:t>年（平成</a:t>
            </a:r>
            <a:r>
              <a:rPr lang="en-US" altLang="ja-JP" sz="1600" dirty="0" smtClean="0"/>
              <a:t>16</a:t>
            </a:r>
            <a:r>
              <a:rPr lang="ja-JP" altLang="en-US" sz="1600" dirty="0" smtClean="0"/>
              <a:t>年）　　　オープンドラフト「ラミナーテーブル</a:t>
            </a:r>
            <a:r>
              <a:rPr lang="en-US" altLang="ja-JP" sz="1600" dirty="0" smtClean="0"/>
              <a:t>HD-01</a:t>
            </a:r>
            <a:r>
              <a:rPr lang="ja-JP" altLang="en-US" sz="1600" dirty="0" smtClean="0"/>
              <a:t>」、呼吸追随形ブロワーマスク「</a:t>
            </a:r>
            <a:r>
              <a:rPr lang="en-US" altLang="ja-JP" sz="1600" dirty="0" smtClean="0"/>
              <a:t>BL-50</a:t>
            </a:r>
            <a:r>
              <a:rPr lang="ja-JP" altLang="en-US" sz="1600" dirty="0" smtClean="0"/>
              <a:t>」を発売</a:t>
            </a:r>
          </a:p>
          <a:p>
            <a:pPr marL="0" indent="0">
              <a:buNone/>
            </a:pPr>
            <a:endParaRPr lang="en-US" altLang="ja-JP" sz="1600" dirty="0" smtClean="0"/>
          </a:p>
          <a:p>
            <a:pPr marL="0" indent="0">
              <a:buNone/>
            </a:pPr>
            <a:endParaRPr lang="ja-JP" altLang="en-US" sz="1600" dirty="0"/>
          </a:p>
          <a:p>
            <a:pPr marL="0" indent="0">
              <a:buNone/>
            </a:pPr>
            <a:endParaRPr kumimoji="1" lang="ja-JP" altLang="en-US" sz="1600" dirty="0"/>
          </a:p>
        </p:txBody>
      </p:sp>
    </p:spTree>
    <p:extLst>
      <p:ext uri="{BB962C8B-B14F-4D97-AF65-F5344CB8AC3E}">
        <p14:creationId xmlns:p14="http://schemas.microsoft.com/office/powerpoint/2010/main" val="885073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24343" y="117693"/>
            <a:ext cx="11530447" cy="6740307"/>
          </a:xfrm>
          <a:prstGeom prst="rect">
            <a:avLst/>
          </a:prstGeom>
        </p:spPr>
        <p:txBody>
          <a:bodyPr wrap="square">
            <a:spAutoFit/>
          </a:bodyPr>
          <a:lstStyle/>
          <a:p>
            <a:r>
              <a:rPr lang="en-US" altLang="ja-JP" sz="1600" dirty="0" smtClean="0"/>
              <a:t>2005</a:t>
            </a:r>
            <a:r>
              <a:rPr lang="ja-JP" altLang="en-US" sz="1600" dirty="0" smtClean="0"/>
              <a:t>年（平成</a:t>
            </a:r>
            <a:r>
              <a:rPr lang="en-US" altLang="ja-JP" sz="1600" dirty="0" smtClean="0"/>
              <a:t>17</a:t>
            </a:r>
            <a:r>
              <a:rPr lang="ja-JP" altLang="en-US" sz="1600" dirty="0" smtClean="0"/>
              <a:t>年）　　　所沢テクノヤード</a:t>
            </a:r>
            <a:r>
              <a:rPr lang="en-US" altLang="ja-JP" sz="1600" dirty="0" smtClean="0"/>
              <a:t>ISO14001</a:t>
            </a:r>
            <a:r>
              <a:rPr lang="ja-JP" altLang="en-US" sz="1600" dirty="0" smtClean="0"/>
              <a:t>環境マネジメントシステム認証</a:t>
            </a:r>
          </a:p>
          <a:p>
            <a:r>
              <a:rPr lang="en-US" altLang="ja-JP" sz="1600" dirty="0" smtClean="0"/>
              <a:t>2006</a:t>
            </a:r>
            <a:r>
              <a:rPr lang="ja-JP" altLang="en-US" sz="1600" dirty="0" smtClean="0"/>
              <a:t>年（平成</a:t>
            </a:r>
            <a:r>
              <a:rPr lang="en-US" altLang="ja-JP" sz="1600" dirty="0" smtClean="0"/>
              <a:t>18</a:t>
            </a:r>
            <a:r>
              <a:rPr lang="ja-JP" altLang="en-US" sz="1600" dirty="0" smtClean="0"/>
              <a:t>年）　　　全自動内視鏡洗浄消毒装置「鏡内侍」が医療機器製造販売承認（薬事法）を取得</a:t>
            </a:r>
          </a:p>
          <a:p>
            <a:r>
              <a:rPr lang="ja-JP" altLang="en-US" sz="1600" dirty="0" smtClean="0"/>
              <a:t>　　　　　　　　　　　　　　　火災・特殊避難用マスク「ライフマスター」シリーズを発売</a:t>
            </a:r>
          </a:p>
          <a:p>
            <a:r>
              <a:rPr lang="ja-JP" altLang="en-US" sz="1600" dirty="0" smtClean="0"/>
              <a:t>　　　　　　　　　　　　　　　防</a:t>
            </a:r>
            <a:r>
              <a:rPr lang="ja-JP" altLang="en-US" sz="1600" dirty="0" err="1" smtClean="0"/>
              <a:t>じん</a:t>
            </a:r>
            <a:r>
              <a:rPr lang="ja-JP" altLang="en-US" sz="1600" dirty="0" smtClean="0"/>
              <a:t>マスク使用済みフィルター・防毒マスク用吸収缶のリサイクルシステム事業開始</a:t>
            </a:r>
            <a:endParaRPr lang="en-US" altLang="ja-JP" sz="1600" dirty="0" smtClean="0"/>
          </a:p>
          <a:p>
            <a:r>
              <a:rPr lang="en-US" altLang="ja-JP" sz="1600" dirty="0" smtClean="0"/>
              <a:t>2008</a:t>
            </a:r>
            <a:r>
              <a:rPr lang="ja-JP" altLang="en-US" sz="1600" dirty="0" smtClean="0"/>
              <a:t>年（平成</a:t>
            </a:r>
            <a:r>
              <a:rPr lang="en-US" altLang="ja-JP" sz="1600" dirty="0" smtClean="0"/>
              <a:t>20</a:t>
            </a:r>
            <a:r>
              <a:rPr lang="ja-JP" altLang="en-US" sz="1600" dirty="0" smtClean="0"/>
              <a:t>年）　　　新技術「ナノファイバーフィルタ」「オープンクリーンベンチ」を開発</a:t>
            </a:r>
          </a:p>
          <a:p>
            <a:r>
              <a:rPr lang="en-US" altLang="ja-JP" sz="1600" dirty="0" smtClean="0"/>
              <a:t>2009</a:t>
            </a:r>
            <a:r>
              <a:rPr lang="ja-JP" altLang="en-US" sz="1600" dirty="0" smtClean="0"/>
              <a:t>年（平成</a:t>
            </a:r>
            <a:r>
              <a:rPr lang="en-US" altLang="ja-JP" sz="1600" dirty="0" smtClean="0"/>
              <a:t>21</a:t>
            </a:r>
            <a:r>
              <a:rPr lang="ja-JP" altLang="en-US" sz="1600" dirty="0" smtClean="0"/>
              <a:t>年）　　　埼玉配送センター新設（中井配送センターを移転）</a:t>
            </a:r>
          </a:p>
          <a:p>
            <a:r>
              <a:rPr lang="ja-JP" altLang="en-US" sz="1600" dirty="0" smtClean="0"/>
              <a:t>　　　　　　　　　　　　　　　株主優待制度を新設</a:t>
            </a:r>
          </a:p>
          <a:p>
            <a:r>
              <a:rPr lang="ja-JP" altLang="en-US" sz="1600" dirty="0" smtClean="0"/>
              <a:t>　　　　　　　　　　　　　　　感染対策用マスク「ハイラックうつさんぞ・かからんぞ」を製品化</a:t>
            </a:r>
          </a:p>
          <a:p>
            <a:r>
              <a:rPr lang="en-US" altLang="ja-JP" sz="1600" dirty="0" smtClean="0"/>
              <a:t>2010</a:t>
            </a:r>
            <a:r>
              <a:rPr lang="ja-JP" altLang="en-US" sz="1600" dirty="0" smtClean="0"/>
              <a:t>年（平成</a:t>
            </a:r>
            <a:r>
              <a:rPr lang="en-US" altLang="ja-JP" sz="1600" dirty="0" smtClean="0"/>
              <a:t>22</a:t>
            </a:r>
            <a:r>
              <a:rPr lang="ja-JP" altLang="en-US" sz="1600" dirty="0" smtClean="0"/>
              <a:t>年）　　　オープンクリーンシステム「</a:t>
            </a:r>
            <a:r>
              <a:rPr lang="en-US" altLang="ja-JP" sz="1600" dirty="0" smtClean="0"/>
              <a:t>KOACH</a:t>
            </a:r>
            <a:r>
              <a:rPr lang="ja-JP" altLang="en-US" sz="1600" dirty="0" smtClean="0"/>
              <a:t>」が日刊工業新聞主催の「十大新製品賞」本賞を受賞</a:t>
            </a:r>
          </a:p>
          <a:p>
            <a:r>
              <a:rPr lang="en-US" altLang="ja-JP" sz="1600" dirty="0" smtClean="0"/>
              <a:t>2011</a:t>
            </a:r>
            <a:r>
              <a:rPr lang="ja-JP" altLang="en-US" sz="1600" dirty="0" smtClean="0"/>
              <a:t>年（平成</a:t>
            </a:r>
            <a:r>
              <a:rPr lang="en-US" altLang="ja-JP" sz="1600" dirty="0" smtClean="0"/>
              <a:t>23</a:t>
            </a:r>
            <a:r>
              <a:rPr lang="ja-JP" altLang="en-US" sz="1600" dirty="0" smtClean="0"/>
              <a:t>年）　　　</a:t>
            </a:r>
            <a:r>
              <a:rPr lang="en-US" altLang="ja-JP" sz="1600" dirty="0" smtClean="0"/>
              <a:t>KOACH</a:t>
            </a:r>
            <a:r>
              <a:rPr lang="ja-JP" altLang="en-US" sz="1600" dirty="0" smtClean="0"/>
              <a:t>ショールーム</a:t>
            </a:r>
            <a:r>
              <a:rPr lang="en-US" altLang="ja-JP" sz="1600" dirty="0" smtClean="0"/>
              <a:t>/KOKEN</a:t>
            </a:r>
            <a:r>
              <a:rPr lang="ja-JP" altLang="en-US" sz="1600" dirty="0" smtClean="0"/>
              <a:t>スーパークリーンテクニカルセンターを開設</a:t>
            </a:r>
          </a:p>
          <a:p>
            <a:r>
              <a:rPr lang="ja-JP" altLang="en-US" sz="1600" dirty="0" smtClean="0"/>
              <a:t>　　　　　　　　　　　　　　　「テーブルコーチ」</a:t>
            </a:r>
            <a:r>
              <a:rPr lang="en-US" altLang="ja-JP" sz="1600" dirty="0" smtClean="0"/>
              <a:t>/</a:t>
            </a:r>
            <a:r>
              <a:rPr lang="ja-JP" altLang="en-US" sz="1600" dirty="0" smtClean="0"/>
              <a:t>ルーム型「フロアーコーチ</a:t>
            </a:r>
            <a:r>
              <a:rPr lang="en-US" altLang="ja-JP" sz="1600" dirty="0" smtClean="0"/>
              <a:t>Ex</a:t>
            </a:r>
            <a:r>
              <a:rPr lang="ja-JP" altLang="en-US" sz="1600" dirty="0" smtClean="0"/>
              <a:t>・</a:t>
            </a:r>
            <a:r>
              <a:rPr lang="en-US" altLang="ja-JP" sz="1600" dirty="0" err="1" smtClean="0"/>
              <a:t>Ez</a:t>
            </a:r>
            <a:r>
              <a:rPr lang="ja-JP" altLang="en-US" sz="1600" dirty="0" smtClean="0"/>
              <a:t>」を開発</a:t>
            </a:r>
          </a:p>
          <a:p>
            <a:r>
              <a:rPr lang="en-US" altLang="ja-JP" sz="1600" dirty="0" smtClean="0"/>
              <a:t>2012</a:t>
            </a:r>
            <a:r>
              <a:rPr lang="ja-JP" altLang="en-US" sz="1600" dirty="0" smtClean="0"/>
              <a:t>年（平成</a:t>
            </a:r>
            <a:r>
              <a:rPr lang="en-US" altLang="ja-JP" sz="1600" dirty="0" smtClean="0"/>
              <a:t>24</a:t>
            </a:r>
            <a:r>
              <a:rPr lang="ja-JP" altLang="en-US" sz="1600" dirty="0" smtClean="0"/>
              <a:t>年）　　　タイに生産子会社（</a:t>
            </a:r>
            <a:r>
              <a:rPr lang="en-US" altLang="ja-JP" sz="1600" dirty="0" smtClean="0"/>
              <a:t>SIAM KOKEN LTD.</a:t>
            </a:r>
            <a:r>
              <a:rPr lang="ja-JP" altLang="en-US" sz="1600" dirty="0" smtClean="0"/>
              <a:t>）を設立</a:t>
            </a:r>
          </a:p>
          <a:p>
            <a:r>
              <a:rPr lang="en-US" altLang="ja-JP" sz="1600" dirty="0" smtClean="0"/>
              <a:t>2013</a:t>
            </a:r>
            <a:r>
              <a:rPr lang="ja-JP" altLang="en-US" sz="1600" dirty="0" smtClean="0"/>
              <a:t>年（平成</a:t>
            </a:r>
            <a:r>
              <a:rPr lang="en-US" altLang="ja-JP" sz="1600" dirty="0" smtClean="0"/>
              <a:t>25</a:t>
            </a:r>
            <a:r>
              <a:rPr lang="ja-JP" altLang="en-US" sz="1600" dirty="0" smtClean="0"/>
              <a:t>年）　　　嵐山テクノヤード新設</a:t>
            </a:r>
          </a:p>
          <a:p>
            <a:r>
              <a:rPr lang="ja-JP" altLang="en-US" sz="1600" dirty="0" smtClean="0"/>
              <a:t>　　　　　　　　　　　　　　　子ども用マスク「ハイラック</a:t>
            </a:r>
            <a:r>
              <a:rPr lang="en-US" altLang="ja-JP" sz="1600" dirty="0" smtClean="0"/>
              <a:t>KIDS</a:t>
            </a:r>
            <a:r>
              <a:rPr lang="ja-JP" altLang="en-US" sz="1600" dirty="0" smtClean="0"/>
              <a:t>」発売</a:t>
            </a:r>
          </a:p>
          <a:p>
            <a:r>
              <a:rPr lang="en-US" altLang="ja-JP" sz="1600" dirty="0" smtClean="0"/>
              <a:t>2014</a:t>
            </a:r>
            <a:r>
              <a:rPr lang="ja-JP" altLang="en-US" sz="1600" dirty="0" smtClean="0"/>
              <a:t>年（平成</a:t>
            </a:r>
            <a:r>
              <a:rPr lang="en-US" altLang="ja-JP" sz="1600" dirty="0" smtClean="0"/>
              <a:t>26</a:t>
            </a:r>
            <a:r>
              <a:rPr lang="ja-JP" altLang="en-US" sz="1600" dirty="0" smtClean="0"/>
              <a:t>年）　　　「</a:t>
            </a:r>
            <a:r>
              <a:rPr lang="en-US" altLang="ja-JP" sz="1600" dirty="0" smtClean="0"/>
              <a:t>KOACH</a:t>
            </a:r>
            <a:r>
              <a:rPr lang="ja-JP" altLang="en-US" sz="1600" dirty="0" smtClean="0"/>
              <a:t>」が「機械工業デザイン賞」最優秀賞（経済産業大臣賞）を受賞</a:t>
            </a:r>
          </a:p>
          <a:p>
            <a:r>
              <a:rPr lang="ja-JP" altLang="en-US" sz="1600" dirty="0" smtClean="0"/>
              <a:t>　　　　　　　　　　　　　　　村川勉、代表取締役社長に就任</a:t>
            </a:r>
          </a:p>
          <a:p>
            <a:r>
              <a:rPr lang="en-US" altLang="ja-JP" sz="1600" dirty="0" smtClean="0"/>
              <a:t>2015</a:t>
            </a:r>
            <a:r>
              <a:rPr lang="ja-JP" altLang="en-US" sz="1600" dirty="0" smtClean="0"/>
              <a:t>年（平成</a:t>
            </a:r>
            <a:r>
              <a:rPr lang="en-US" altLang="ja-JP" sz="1600" dirty="0" smtClean="0"/>
              <a:t>27</a:t>
            </a:r>
            <a:r>
              <a:rPr lang="ja-JP" altLang="en-US" sz="1600" dirty="0" smtClean="0"/>
              <a:t>年）　　　銅系抗菌剤「イマディーズ</a:t>
            </a:r>
            <a:r>
              <a:rPr lang="en-US" altLang="ja-JP" sz="1600" dirty="0" smtClean="0"/>
              <a:t>®</a:t>
            </a:r>
            <a:r>
              <a:rPr lang="ja-JP" altLang="en-US" sz="1600" dirty="0" smtClean="0"/>
              <a:t>」を開発</a:t>
            </a:r>
          </a:p>
          <a:p>
            <a:r>
              <a:rPr lang="ja-JP" altLang="en-US" sz="1600" dirty="0" smtClean="0"/>
              <a:t>　　　　　　　　　　　　　　　タイの生産子会社（</a:t>
            </a:r>
            <a:r>
              <a:rPr lang="en-US" altLang="ja-JP" sz="1600" dirty="0" smtClean="0"/>
              <a:t>SIAM KOKEN LTD.</a:t>
            </a:r>
            <a:r>
              <a:rPr lang="ja-JP" altLang="en-US" sz="1600" dirty="0" smtClean="0"/>
              <a:t>）がマスクの生産を開始</a:t>
            </a:r>
          </a:p>
          <a:p>
            <a:r>
              <a:rPr lang="ja-JP" altLang="en-US" sz="1600" dirty="0" smtClean="0"/>
              <a:t>　　　　　　　　　　　　　　「</a:t>
            </a:r>
            <a:r>
              <a:rPr lang="en-US" altLang="ja-JP" sz="1600" dirty="0" smtClean="0"/>
              <a:t>KOACH</a:t>
            </a:r>
            <a:r>
              <a:rPr lang="ja-JP" altLang="en-US" sz="1600" dirty="0" smtClean="0"/>
              <a:t>」が「優秀省エネルギー機器表彰」日本機械工業連合会会長賞、</a:t>
            </a:r>
            <a:endParaRPr lang="en-US" altLang="ja-JP" sz="1600" dirty="0" smtClean="0"/>
          </a:p>
          <a:p>
            <a:r>
              <a:rPr lang="ja-JP" altLang="en-US" sz="1600" dirty="0"/>
              <a:t>　</a:t>
            </a:r>
            <a:r>
              <a:rPr lang="ja-JP" altLang="en-US" sz="1600" dirty="0" smtClean="0"/>
              <a:t>　　　　　　　　　　　　　「ジャパン・レジリエンス・アワード</a:t>
            </a:r>
            <a:r>
              <a:rPr lang="en-US" altLang="ja-JP" sz="1600" dirty="0" smtClean="0"/>
              <a:t>2015</a:t>
            </a:r>
            <a:r>
              <a:rPr lang="ja-JP" altLang="en-US" sz="1600" dirty="0" smtClean="0"/>
              <a:t>」ものづくり分野最優秀賞、</a:t>
            </a:r>
            <a:endParaRPr lang="en-US" altLang="ja-JP" sz="1600" dirty="0" smtClean="0"/>
          </a:p>
          <a:p>
            <a:r>
              <a:rPr lang="ja-JP" altLang="en-US" sz="1600" dirty="0"/>
              <a:t>　</a:t>
            </a:r>
            <a:r>
              <a:rPr lang="ja-JP" altLang="en-US" sz="1600" dirty="0" smtClean="0"/>
              <a:t>　　　　　　　　　　　　　「ものづくり日本大賞」内閣総理大臣賞受賞 </a:t>
            </a:r>
          </a:p>
          <a:p>
            <a:r>
              <a:rPr lang="ja-JP" altLang="en-US" sz="1600" dirty="0" smtClean="0"/>
              <a:t>　　　　　　　　　　　　　　一般消費者用マスク「ハイラック</a:t>
            </a:r>
            <a:r>
              <a:rPr lang="en-US" altLang="ja-JP" sz="1600" dirty="0" smtClean="0"/>
              <a:t>Neo</a:t>
            </a:r>
            <a:r>
              <a:rPr lang="ja-JP" altLang="en-US" sz="1600" dirty="0" smtClean="0"/>
              <a:t>」シリーズ発売</a:t>
            </a:r>
          </a:p>
          <a:p>
            <a:r>
              <a:rPr lang="en-US" altLang="ja-JP" sz="1600" dirty="0" smtClean="0"/>
              <a:t>2016</a:t>
            </a:r>
            <a:r>
              <a:rPr lang="ja-JP" altLang="en-US" sz="1600" dirty="0" smtClean="0"/>
              <a:t>年（平成</a:t>
            </a:r>
            <a:r>
              <a:rPr lang="en-US" altLang="ja-JP" sz="1600" dirty="0" smtClean="0"/>
              <a:t>28</a:t>
            </a:r>
            <a:r>
              <a:rPr lang="ja-JP" altLang="en-US" sz="1600" dirty="0" smtClean="0"/>
              <a:t>年）　　代表取締役会長 酒井眞一郎が、平成</a:t>
            </a:r>
            <a:r>
              <a:rPr lang="en-US" altLang="ja-JP" sz="1600" dirty="0" smtClean="0"/>
              <a:t>28</a:t>
            </a:r>
            <a:r>
              <a:rPr lang="ja-JP" altLang="en-US" sz="1600" dirty="0" smtClean="0"/>
              <a:t>年度 春の叙勲において「旭日小綬章」を受章</a:t>
            </a:r>
          </a:p>
          <a:p>
            <a:r>
              <a:rPr lang="ja-JP" altLang="en-US" sz="1600" dirty="0" smtClean="0"/>
              <a:t>　　　　　　　　　　　　　　オカモト株式会社とクリーンルーム用手袋「ピュアネスゼロワン」共同開発</a:t>
            </a:r>
          </a:p>
          <a:p>
            <a:r>
              <a:rPr lang="en-US" altLang="ja-JP" sz="1600" dirty="0" smtClean="0"/>
              <a:t>2017</a:t>
            </a:r>
            <a:r>
              <a:rPr lang="ja-JP" altLang="en-US" sz="1600" dirty="0" smtClean="0"/>
              <a:t>年（平成</a:t>
            </a:r>
            <a:r>
              <a:rPr lang="en-US" altLang="ja-JP" sz="1600" dirty="0" smtClean="0"/>
              <a:t>29</a:t>
            </a:r>
            <a:r>
              <a:rPr lang="ja-JP" altLang="en-US" sz="1600" dirty="0" smtClean="0"/>
              <a:t>年）　　子ども用マスク「ハイラック</a:t>
            </a:r>
            <a:r>
              <a:rPr lang="en-US" altLang="ja-JP" sz="1600" dirty="0" smtClean="0"/>
              <a:t>Neo KIDS</a:t>
            </a:r>
            <a:r>
              <a:rPr lang="ja-JP" altLang="en-US" sz="1600" dirty="0" smtClean="0"/>
              <a:t>」シリーズ発売</a:t>
            </a:r>
          </a:p>
          <a:p>
            <a:r>
              <a:rPr lang="ja-JP" altLang="en-US" sz="1600" dirty="0" smtClean="0"/>
              <a:t>　　　　　　　　　　　　　　</a:t>
            </a:r>
            <a:r>
              <a:rPr lang="en-US" altLang="ja-JP" sz="1600" dirty="0" smtClean="0"/>
              <a:t>｢</a:t>
            </a:r>
            <a:r>
              <a:rPr lang="ja-JP" altLang="en-US" sz="1600" dirty="0" smtClean="0"/>
              <a:t>知財功労賞</a:t>
            </a:r>
            <a:r>
              <a:rPr lang="en-US" altLang="ja-JP" sz="1600" dirty="0" smtClean="0"/>
              <a:t>｣</a:t>
            </a:r>
            <a:r>
              <a:rPr lang="ja-JP" altLang="en-US" sz="1600" dirty="0" smtClean="0"/>
              <a:t>（特許活用）経済産業大臣表彰を受賞</a:t>
            </a:r>
            <a:endParaRPr lang="ja-JP" altLang="en-US" sz="1600" dirty="0"/>
          </a:p>
        </p:txBody>
      </p:sp>
    </p:spTree>
    <p:extLst>
      <p:ext uri="{BB962C8B-B14F-4D97-AF65-F5344CB8AC3E}">
        <p14:creationId xmlns:p14="http://schemas.microsoft.com/office/powerpoint/2010/main" val="2497654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30922"/>
            <a:ext cx="10515600" cy="1325563"/>
          </a:xfrm>
        </p:spPr>
        <p:txBody>
          <a:bodyPr/>
          <a:lstStyle/>
          <a:p>
            <a:r>
              <a:rPr kumimoji="1" lang="ja-JP" altLang="en-US" dirty="0" smtClean="0"/>
              <a:t>事業領域</a:t>
            </a:r>
            <a:endParaRPr kumimoji="1" lang="ja-JP" altLang="en-US" dirty="0"/>
          </a:p>
        </p:txBody>
      </p:sp>
      <p:sp>
        <p:nvSpPr>
          <p:cNvPr id="6" name="Rectangle 1"/>
          <p:cNvSpPr>
            <a:spLocks noChangeArrowheads="1"/>
          </p:cNvSpPr>
          <p:nvPr/>
        </p:nvSpPr>
        <p:spPr bwMode="auto">
          <a:xfrm>
            <a:off x="1159191" y="1629761"/>
            <a:ext cx="927328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chemeClr val="tx1"/>
                </a:solidFill>
                <a:effectLst/>
              </a:rPr>
              <a:t>興研は、「クリーン、ヘルス、セーフティ」の３つを事業領域としています。</a:t>
            </a:r>
            <a:br>
              <a:rPr kumimoji="0" lang="ja-JP" altLang="ja-JP" b="0" i="0" u="none" strike="noStrike" cap="none" normalizeH="0" baseline="0" dirty="0" smtClean="0">
                <a:ln>
                  <a:noFill/>
                </a:ln>
                <a:solidFill>
                  <a:schemeClr val="tx1"/>
                </a:solidFill>
                <a:effectLst/>
              </a:rPr>
            </a:br>
            <a:r>
              <a:rPr kumimoji="0" lang="ja-JP" altLang="ja-JP" b="0" i="0" u="none" strike="noStrike" cap="none" normalizeH="0" baseline="0" dirty="0" smtClean="0">
                <a:ln>
                  <a:noFill/>
                </a:ln>
                <a:solidFill>
                  <a:schemeClr val="tx1"/>
                </a:solidFill>
                <a:effectLst/>
              </a:rPr>
              <a:t>それぞれの領域に対し、オリジナリティの高い技術をベースとしたソリューション製品を供給し続けます。</a:t>
            </a:r>
            <a:endParaRPr kumimoji="0" lang="ja-JP" altLang="ja-JP" b="0" i="0" u="none" strike="noStrike" cap="none" normalizeH="0" baseline="0" dirty="0" smtClean="0">
              <a:ln>
                <a:noFill/>
              </a:ln>
              <a:solidFill>
                <a:schemeClr val="tx1"/>
              </a:solidFill>
              <a:effectLst/>
              <a:latin typeface="Arial" panose="020B0604020202020204" pitchFamily="34" charset="0"/>
            </a:endParaRPr>
          </a:p>
        </p:txBody>
      </p:sp>
      <p:pic>
        <p:nvPicPr>
          <p:cNvPr id="6146" name="Picture 2" descr="事業領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035" y="2460758"/>
            <a:ext cx="7659938" cy="4259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831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販売実績</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4025261963"/>
              </p:ext>
            </p:extLst>
          </p:nvPr>
        </p:nvGraphicFramePr>
        <p:xfrm>
          <a:off x="1454727" y="2826327"/>
          <a:ext cx="7734428" cy="3595255"/>
        </p:xfrm>
        <a:graphic>
          <a:graphicData uri="http://schemas.openxmlformats.org/drawingml/2006/table">
            <a:tbl>
              <a:tblPr/>
              <a:tblGrid>
                <a:gridCol w="3336950"/>
                <a:gridCol w="2133590"/>
                <a:gridCol w="2263888"/>
              </a:tblGrid>
              <a:tr h="399473">
                <a:tc>
                  <a:txBody>
                    <a:bodyPr/>
                    <a:lstStyle/>
                    <a:p>
                      <a:endParaRPr lang="ja-JP" altLang="en-US" dirty="0">
                        <a:effectLst/>
                      </a:endParaRPr>
                    </a:p>
                  </a:txBody>
                  <a:tcPr marL="0" marR="0" marT="0" marB="0" anchor="ctr">
                    <a:lnL w="9525" cap="flat" cmpd="sng" algn="ctr">
                      <a:solidFill>
                        <a:srgbClr val="5893FD"/>
                      </a:solidFill>
                      <a:prstDash val="solid"/>
                      <a:round/>
                      <a:headEnd type="none" w="med" len="med"/>
                      <a:tailEnd type="none" w="med" len="med"/>
                    </a:lnL>
                    <a:lnR w="9525" cap="flat" cmpd="sng" algn="ctr">
                      <a:solidFill>
                        <a:srgbClr val="9894FD"/>
                      </a:solidFill>
                      <a:prstDash val="solid"/>
                      <a:round/>
                      <a:headEnd type="none" w="med" len="med"/>
                      <a:tailEnd type="none" w="med" len="med"/>
                    </a:lnR>
                    <a:lnT w="12700" cap="flat" cmpd="sng" algn="ctr">
                      <a:solidFill>
                        <a:srgbClr val="5893FD"/>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ja-JP" altLang="en-US">
                        <a:effectLst/>
                      </a:endParaRPr>
                    </a:p>
                  </a:txBody>
                  <a:tcPr marL="0" marR="0" marT="0" marB="0" anchor="ctr">
                    <a:lnL w="9525" cap="flat" cmpd="sng" algn="ctr">
                      <a:solidFill>
                        <a:srgbClr val="9894FD"/>
                      </a:solidFill>
                      <a:prstDash val="solid"/>
                      <a:round/>
                      <a:headEnd type="none" w="med" len="med"/>
                      <a:tailEnd type="none" w="med" len="med"/>
                    </a:lnL>
                    <a:lnR w="9525" cap="flat" cmpd="sng" algn="ctr">
                      <a:solidFill>
                        <a:srgbClr val="7893FD"/>
                      </a:solidFill>
                      <a:prstDash val="solid"/>
                      <a:round/>
                      <a:headEnd type="none" w="med" len="med"/>
                      <a:tailEnd type="none" w="med" len="med"/>
                    </a:lnR>
                    <a:lnT w="12700" cap="flat" cmpd="sng" algn="ctr">
                      <a:solidFill>
                        <a:srgbClr val="9894FD"/>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ja-JP" altLang="en-US">
                        <a:effectLst/>
                      </a:endParaRPr>
                    </a:p>
                  </a:txBody>
                  <a:tcPr marL="0" marR="0" marT="0" marB="0" anchor="ctr">
                    <a:lnL w="9525" cap="flat" cmpd="sng" algn="ctr">
                      <a:solidFill>
                        <a:srgbClr val="7893FD"/>
                      </a:solidFill>
                      <a:prstDash val="solid"/>
                      <a:round/>
                      <a:headEnd type="none" w="med" len="med"/>
                      <a:tailEnd type="none" w="med" len="med"/>
                    </a:lnL>
                    <a:lnR w="9525" cap="flat" cmpd="sng" algn="ctr">
                      <a:solidFill>
                        <a:srgbClr val="7893FD"/>
                      </a:solidFill>
                      <a:prstDash val="solid"/>
                      <a:round/>
                      <a:headEnd type="none" w="med" len="med"/>
                      <a:tailEnd type="none" w="med" len="med"/>
                    </a:lnR>
                    <a:lnT w="12700" cap="flat" cmpd="sng" algn="ctr">
                      <a:solidFill>
                        <a:srgbClr val="7893FD"/>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997363">
                <a:tc>
                  <a:txBody>
                    <a:bodyPr/>
                    <a:lstStyle/>
                    <a:p>
                      <a:pPr algn="ctr" fontAlgn="ctr"/>
                      <a:r>
                        <a:rPr lang="ja-JP" altLang="en-US" b="0" i="0" u="none" strike="noStrike" dirty="0">
                          <a:solidFill>
                            <a:srgbClr val="000000"/>
                          </a:solidFill>
                          <a:effectLst/>
                          <a:latin typeface="MS Mincho" panose="02020609040205080304" pitchFamily="17" charset="-128"/>
                          <a:ea typeface="MS Mincho" panose="02020609040205080304" pitchFamily="17" charset="-128"/>
                        </a:rPr>
                        <a:t>セグメントの名称</a:t>
                      </a: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zh-TW" altLang="en-US" b="0" i="0" u="none" strike="noStrike" dirty="0">
                          <a:solidFill>
                            <a:srgbClr val="000000"/>
                          </a:solidFill>
                          <a:effectLst/>
                          <a:latin typeface="MS Mincho" panose="02020609040205080304" pitchFamily="17" charset="-128"/>
                          <a:ea typeface="MS Mincho" panose="02020609040205080304" pitchFamily="17" charset="-128"/>
                        </a:rPr>
                        <a:t>当連結会計年度</a:t>
                      </a:r>
                    </a:p>
                    <a:p>
                      <a:pPr algn="ctr" fontAlgn="ctr"/>
                      <a:r>
                        <a:rPr lang="zh-TW" altLang="en-US" b="0" i="0" u="none" strike="noStrike" dirty="0">
                          <a:solidFill>
                            <a:srgbClr val="000000"/>
                          </a:solidFill>
                          <a:effectLst/>
                          <a:latin typeface="MS Mincho" panose="02020609040205080304" pitchFamily="17" charset="-128"/>
                          <a:ea typeface="MS Mincho" panose="02020609040205080304" pitchFamily="17" charset="-128"/>
                        </a:rPr>
                        <a:t>（自　平成</a:t>
                      </a:r>
                      <a:r>
                        <a:rPr lang="en-US" altLang="zh-TW" b="0" i="0" u="none" strike="noStrike" dirty="0">
                          <a:solidFill>
                            <a:srgbClr val="000000"/>
                          </a:solidFill>
                          <a:effectLst/>
                          <a:latin typeface="MS Mincho" panose="02020609040205080304" pitchFamily="17" charset="-128"/>
                          <a:ea typeface="MS Mincho" panose="02020609040205080304" pitchFamily="17" charset="-128"/>
                        </a:rPr>
                        <a:t>29</a:t>
                      </a:r>
                      <a:r>
                        <a:rPr lang="zh-TW" altLang="en-US" b="0" i="0" u="none" strike="noStrike" dirty="0">
                          <a:solidFill>
                            <a:srgbClr val="000000"/>
                          </a:solidFill>
                          <a:effectLst/>
                          <a:latin typeface="MS Mincho" panose="02020609040205080304" pitchFamily="17" charset="-128"/>
                          <a:ea typeface="MS Mincho" panose="02020609040205080304" pitchFamily="17" charset="-128"/>
                        </a:rPr>
                        <a:t>年１月１日</a:t>
                      </a:r>
                    </a:p>
                    <a:p>
                      <a:pPr algn="ctr" fontAlgn="ctr"/>
                      <a:r>
                        <a:rPr lang="zh-TW" altLang="en-US" b="0" i="0" u="none" strike="noStrike" dirty="0">
                          <a:solidFill>
                            <a:srgbClr val="000000"/>
                          </a:solidFill>
                          <a:effectLst/>
                          <a:latin typeface="MS Mincho" panose="02020609040205080304" pitchFamily="17" charset="-128"/>
                          <a:ea typeface="MS Mincho" panose="02020609040205080304" pitchFamily="17" charset="-128"/>
                        </a:rPr>
                        <a:t>至　平成</a:t>
                      </a:r>
                      <a:r>
                        <a:rPr lang="en-US" altLang="zh-TW" b="0" i="0" u="none" strike="noStrike" dirty="0">
                          <a:solidFill>
                            <a:srgbClr val="000000"/>
                          </a:solidFill>
                          <a:effectLst/>
                          <a:latin typeface="MS Mincho" panose="02020609040205080304" pitchFamily="17" charset="-128"/>
                          <a:ea typeface="MS Mincho" panose="02020609040205080304" pitchFamily="17" charset="-128"/>
                        </a:rPr>
                        <a:t>29</a:t>
                      </a:r>
                      <a:r>
                        <a:rPr lang="zh-TW" altLang="en-US" b="0" i="0" u="none" strike="noStrike" dirty="0">
                          <a:solidFill>
                            <a:srgbClr val="000000"/>
                          </a:solidFill>
                          <a:effectLst/>
                          <a:latin typeface="MS Mincho" panose="02020609040205080304" pitchFamily="17" charset="-128"/>
                          <a:ea typeface="MS Mincho" panose="02020609040205080304" pitchFamily="17" charset="-128"/>
                        </a:rPr>
                        <a:t>年</a:t>
                      </a:r>
                      <a:r>
                        <a:rPr lang="en-US" altLang="zh-TW" b="0" i="0" u="none" strike="noStrike" dirty="0">
                          <a:solidFill>
                            <a:srgbClr val="000000"/>
                          </a:solidFill>
                          <a:effectLst/>
                          <a:latin typeface="MS Mincho" panose="02020609040205080304" pitchFamily="17" charset="-128"/>
                          <a:ea typeface="MS Mincho" panose="02020609040205080304" pitchFamily="17" charset="-128"/>
                        </a:rPr>
                        <a:t>12</a:t>
                      </a:r>
                      <a:r>
                        <a:rPr lang="zh-TW" altLang="en-US" b="0" i="0" u="none" strike="noStrike" dirty="0">
                          <a:solidFill>
                            <a:srgbClr val="000000"/>
                          </a:solidFill>
                          <a:effectLst/>
                          <a:latin typeface="MS Mincho" panose="02020609040205080304" pitchFamily="17" charset="-128"/>
                          <a:ea typeface="MS Mincho" panose="02020609040205080304" pitchFamily="17" charset="-128"/>
                        </a:rPr>
                        <a:t>月</a:t>
                      </a:r>
                      <a:r>
                        <a:rPr lang="en-US" altLang="zh-TW" b="0" i="0" u="none" strike="noStrike" dirty="0">
                          <a:solidFill>
                            <a:srgbClr val="000000"/>
                          </a:solidFill>
                          <a:effectLst/>
                          <a:latin typeface="MS Mincho" panose="02020609040205080304" pitchFamily="17" charset="-128"/>
                          <a:ea typeface="MS Mincho" panose="02020609040205080304" pitchFamily="17" charset="-128"/>
                        </a:rPr>
                        <a:t>31</a:t>
                      </a:r>
                      <a:r>
                        <a:rPr lang="zh-TW" altLang="en-US" b="0" i="0" u="none" strike="noStrike" dirty="0">
                          <a:solidFill>
                            <a:srgbClr val="000000"/>
                          </a:solidFill>
                          <a:effectLst/>
                          <a:latin typeface="MS Mincho" panose="02020609040205080304" pitchFamily="17" charset="-128"/>
                          <a:ea typeface="MS Mincho" panose="02020609040205080304" pitchFamily="17" charset="-128"/>
                        </a:rPr>
                        <a:t>日）</a:t>
                      </a: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ja-JP" altLang="en-US" b="0" i="0" u="none" strike="noStrike">
                          <a:solidFill>
                            <a:srgbClr val="000000"/>
                          </a:solidFill>
                          <a:effectLst/>
                          <a:latin typeface="MS Mincho" panose="02020609040205080304" pitchFamily="17" charset="-128"/>
                          <a:ea typeface="MS Mincho" panose="02020609040205080304" pitchFamily="17" charset="-128"/>
                        </a:rPr>
                        <a:t>前年同期比</a:t>
                      </a:r>
                    </a:p>
                    <a:p>
                      <a:pPr algn="ctr" fontAlgn="ctr"/>
                      <a:r>
                        <a:rPr lang="ja-JP" altLang="en-US" b="0" i="0" u="none" strike="noStrike">
                          <a:solidFill>
                            <a:srgbClr val="000000"/>
                          </a:solidFill>
                          <a:effectLst/>
                          <a:latin typeface="MS Mincho" panose="02020609040205080304" pitchFamily="17" charset="-128"/>
                          <a:ea typeface="MS Mincho" panose="02020609040205080304" pitchFamily="17" charset="-128"/>
                        </a:rPr>
                        <a:t>（％）</a:t>
                      </a: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99473">
                <a:tc>
                  <a:txBody>
                    <a:bodyPr/>
                    <a:lstStyle/>
                    <a:p>
                      <a:pPr algn="l" fontAlgn="ctr"/>
                      <a:r>
                        <a:rPr lang="ja-JP" altLang="en-US" b="0" i="0" u="none" strike="noStrike">
                          <a:solidFill>
                            <a:srgbClr val="000000"/>
                          </a:solidFill>
                          <a:effectLst/>
                          <a:latin typeface="MS Mincho" panose="02020609040205080304" pitchFamily="17" charset="-128"/>
                          <a:ea typeface="MS Mincho" panose="02020609040205080304" pitchFamily="17" charset="-128"/>
                        </a:rPr>
                        <a:t>マスク関連事業（千円）</a:t>
                      </a: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ctr"/>
                      <a:r>
                        <a:rPr lang="en-US" altLang="ja-JP" b="0" i="0" u="none" strike="noStrike">
                          <a:solidFill>
                            <a:srgbClr val="000000"/>
                          </a:solidFill>
                          <a:effectLst/>
                          <a:latin typeface="MS Mincho" panose="02020609040205080304" pitchFamily="17" charset="-128"/>
                          <a:ea typeface="MS Mincho" panose="02020609040205080304" pitchFamily="17" charset="-128"/>
                        </a:rPr>
                        <a:t>7,584,308</a:t>
                      </a: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ctr"/>
                      <a:r>
                        <a:rPr lang="en-US" altLang="ja-JP" b="0" i="0" u="none" strike="noStrike">
                          <a:solidFill>
                            <a:srgbClr val="000000"/>
                          </a:solidFill>
                          <a:effectLst/>
                          <a:latin typeface="MS Mincho" panose="02020609040205080304" pitchFamily="17" charset="-128"/>
                          <a:ea typeface="MS Mincho" panose="02020609040205080304" pitchFamily="17" charset="-128"/>
                        </a:rPr>
                        <a:t>106.6</a:t>
                      </a: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99473">
                <a:tc>
                  <a:txBody>
                    <a:bodyPr/>
                    <a:lstStyle/>
                    <a:p>
                      <a:pPr algn="l" fontAlgn="ctr"/>
                      <a:r>
                        <a:rPr lang="ja-JP" altLang="en-US" b="0" i="0" u="none" strike="noStrike">
                          <a:solidFill>
                            <a:srgbClr val="000000"/>
                          </a:solidFill>
                          <a:effectLst/>
                          <a:latin typeface="MS Mincho" panose="02020609040205080304" pitchFamily="17" charset="-128"/>
                          <a:ea typeface="MS Mincho" panose="02020609040205080304" pitchFamily="17" charset="-128"/>
                        </a:rPr>
                        <a:t>その他事業（千円）</a:t>
                      </a: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ctr"/>
                      <a:r>
                        <a:rPr lang="en-US" altLang="ja-JP" b="0" i="0" u="none" strike="noStrike">
                          <a:solidFill>
                            <a:srgbClr val="000000"/>
                          </a:solidFill>
                          <a:effectLst/>
                          <a:latin typeface="MS Mincho" panose="02020609040205080304" pitchFamily="17" charset="-128"/>
                          <a:ea typeface="MS Mincho" panose="02020609040205080304" pitchFamily="17" charset="-128"/>
                        </a:rPr>
                        <a:t>875,559</a:t>
                      </a: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ctr"/>
                      <a:r>
                        <a:rPr lang="en-US" altLang="ja-JP" b="0" i="0" u="none" strike="noStrike">
                          <a:solidFill>
                            <a:srgbClr val="000000"/>
                          </a:solidFill>
                          <a:effectLst/>
                          <a:latin typeface="MS Mincho" panose="02020609040205080304" pitchFamily="17" charset="-128"/>
                          <a:ea typeface="MS Mincho" panose="02020609040205080304" pitchFamily="17" charset="-128"/>
                        </a:rPr>
                        <a:t>106.3</a:t>
                      </a: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99473">
                <a:tc>
                  <a:txBody>
                    <a:bodyPr/>
                    <a:lstStyle/>
                    <a:p>
                      <a:pPr algn="ctr" fontAlgn="ctr"/>
                      <a:r>
                        <a:rPr lang="zh-TW" altLang="en-US" b="0" i="0" u="none" strike="noStrike">
                          <a:solidFill>
                            <a:srgbClr val="000000"/>
                          </a:solidFill>
                          <a:effectLst/>
                          <a:latin typeface="MS Mincho" panose="02020609040205080304" pitchFamily="17" charset="-128"/>
                          <a:ea typeface="MS Mincho" panose="02020609040205080304" pitchFamily="17" charset="-128"/>
                        </a:rPr>
                        <a:t>合計（千円）</a:t>
                      </a: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ctr"/>
                      <a:r>
                        <a:rPr lang="en-US" altLang="ja-JP" b="0" i="0" u="none" strike="noStrike">
                          <a:solidFill>
                            <a:srgbClr val="000000"/>
                          </a:solidFill>
                          <a:effectLst/>
                          <a:latin typeface="MS Mincho" panose="02020609040205080304" pitchFamily="17" charset="-128"/>
                          <a:ea typeface="MS Mincho" panose="02020609040205080304" pitchFamily="17" charset="-128"/>
                        </a:rPr>
                        <a:t>8,459,868</a:t>
                      </a: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ctr"/>
                      <a:r>
                        <a:rPr lang="en-US" altLang="ja-JP" b="0" i="0" u="none" strike="noStrike" dirty="0">
                          <a:solidFill>
                            <a:srgbClr val="000000"/>
                          </a:solidFill>
                          <a:effectLst/>
                          <a:latin typeface="MS Mincho" panose="02020609040205080304" pitchFamily="17" charset="-128"/>
                          <a:ea typeface="MS Mincho" panose="02020609040205080304" pitchFamily="17" charset="-128"/>
                        </a:rPr>
                        <a:t>106.6</a:t>
                      </a: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454727" y="2073841"/>
            <a:ext cx="68788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rgbClr val="000000"/>
                </a:solidFill>
                <a:effectLst/>
                <a:latin typeface="ＭＳ 明朝" panose="02020609040205080304" pitchFamily="17" charset="-128"/>
                <a:ea typeface="ＭＳ 明朝" panose="02020609040205080304" pitchFamily="17" charset="-128"/>
              </a:rPr>
              <a:t>当連結会計年度の販売実績をセグメント別に示すと、次の通り。</a:t>
            </a:r>
            <a:endParaRPr kumimoji="0" lang="ja-JP" altLang="ja-JP"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424745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対象企業（３）：株式会社ＳＨＯＥＩ</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ヘルメットの専門メーカーである</a:t>
            </a:r>
            <a:endParaRPr kumimoji="1" lang="en-US" altLang="ja-JP" dirty="0" smtClean="0"/>
          </a:p>
          <a:p>
            <a:r>
              <a:rPr kumimoji="1" lang="ja-JP" altLang="en-US" dirty="0" smtClean="0"/>
              <a:t>バイクのヘルメットに強い。</a:t>
            </a:r>
            <a:endParaRPr kumimoji="1" lang="en-US" altLang="ja-JP" dirty="0" smtClean="0"/>
          </a:p>
          <a:p>
            <a:r>
              <a:rPr kumimoji="1" lang="ja-JP" altLang="en-US" dirty="0" smtClean="0"/>
              <a:t>ライバルメーカーは、「株式会社アライヘルメット」である。</a:t>
            </a:r>
            <a:endParaRPr kumimoji="1" lang="en-US" altLang="ja-JP" dirty="0" smtClean="0"/>
          </a:p>
          <a:p>
            <a:pPr marL="0" indent="0">
              <a:buNone/>
            </a:pPr>
            <a:r>
              <a:rPr lang="ja-JP" altLang="en-US" dirty="0"/>
              <a:t>　</a:t>
            </a:r>
            <a:r>
              <a:rPr lang="ja-JP" altLang="en-US" dirty="0" smtClean="0"/>
              <a:t>　ほとんど同じものを製造販売しているが、会社運営は大きく異なる。</a:t>
            </a:r>
            <a:endParaRPr kumimoji="1" lang="ja-JP" altLang="en-US" dirty="0"/>
          </a:p>
        </p:txBody>
      </p:sp>
    </p:spTree>
    <p:extLst>
      <p:ext uri="{BB962C8B-B14F-4D97-AF65-F5344CB8AC3E}">
        <p14:creationId xmlns:p14="http://schemas.microsoft.com/office/powerpoint/2010/main" val="746006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ＳＨＯＥＩとアライ</a:t>
            </a:r>
            <a:r>
              <a:rPr lang="ja-JP" altLang="en-US" dirty="0" smtClean="0"/>
              <a:t>の比較</a:t>
            </a:r>
            <a:endParaRPr kumimoji="1" lang="ja-JP" altLang="en-US" dirty="0"/>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2919815225"/>
              </p:ext>
            </p:extLst>
          </p:nvPr>
        </p:nvGraphicFramePr>
        <p:xfrm>
          <a:off x="664736" y="2663939"/>
          <a:ext cx="10862527" cy="2635424"/>
        </p:xfrm>
        <a:graphic>
          <a:graphicData uri="http://schemas.openxmlformats.org/presentationml/2006/ole">
            <mc:AlternateContent xmlns:mc="http://schemas.openxmlformats.org/markup-compatibility/2006">
              <mc:Choice xmlns:v="urn:schemas-microsoft-com:vml" Requires="v">
                <p:oleObj spid="_x0000_s9223" name="Worksheet" r:id="rId3" imgW="4514921" imgH="1095566" progId="Excel.Sheet.12">
                  <p:embed/>
                </p:oleObj>
              </mc:Choice>
              <mc:Fallback>
                <p:oleObj name="Worksheet" r:id="rId3" imgW="4514921" imgH="1095566" progId="Excel.Sheet.12">
                  <p:embed/>
                  <p:pic>
                    <p:nvPicPr>
                      <p:cNvPr id="0" name=""/>
                      <p:cNvPicPr/>
                      <p:nvPr/>
                    </p:nvPicPr>
                    <p:blipFill>
                      <a:blip r:embed="rId4"/>
                      <a:stretch>
                        <a:fillRect/>
                      </a:stretch>
                    </p:blipFill>
                    <p:spPr>
                      <a:xfrm>
                        <a:off x="664736" y="2663939"/>
                        <a:ext cx="10862527" cy="2635424"/>
                      </a:xfrm>
                      <a:prstGeom prst="rect">
                        <a:avLst/>
                      </a:prstGeom>
                    </p:spPr>
                  </p:pic>
                </p:oleObj>
              </mc:Fallback>
            </mc:AlternateContent>
          </a:graphicData>
        </a:graphic>
      </p:graphicFrame>
      <p:sp>
        <p:nvSpPr>
          <p:cNvPr id="6" name="テキスト ボックス 5"/>
          <p:cNvSpPr txBox="1"/>
          <p:nvPr/>
        </p:nvSpPr>
        <p:spPr>
          <a:xfrm>
            <a:off x="6095999" y="5830546"/>
            <a:ext cx="4613764" cy="369332"/>
          </a:xfrm>
          <a:prstGeom prst="rect">
            <a:avLst/>
          </a:prstGeom>
          <a:noFill/>
        </p:spPr>
        <p:txBody>
          <a:bodyPr wrap="none" rtlCol="0">
            <a:spAutoFit/>
          </a:bodyPr>
          <a:lstStyle/>
          <a:p>
            <a:r>
              <a:rPr kumimoji="1" lang="ja-JP" altLang="en-US" dirty="0" smtClean="0"/>
              <a:t>（各社ＨＰ、及び有価証券報告書（</a:t>
            </a:r>
            <a:r>
              <a:rPr kumimoji="1" lang="en-US" altLang="ja-JP" dirty="0" smtClean="0"/>
              <a:t>SHOEI</a:t>
            </a:r>
            <a:r>
              <a:rPr kumimoji="1" lang="ja-JP" altLang="en-US" dirty="0" smtClean="0"/>
              <a:t>）より）</a:t>
            </a:r>
            <a:endParaRPr kumimoji="1" lang="ja-JP" altLang="en-US" dirty="0"/>
          </a:p>
        </p:txBody>
      </p:sp>
    </p:spTree>
    <p:extLst>
      <p:ext uri="{BB962C8B-B14F-4D97-AF65-F5344CB8AC3E}">
        <p14:creationId xmlns:p14="http://schemas.microsoft.com/office/powerpoint/2010/main" val="105741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主な安全衛生保護具（１）</a:t>
            </a:r>
            <a:endParaRPr kumimoji="1" lang="ja-JP" altLang="en-US" dirty="0"/>
          </a:p>
        </p:txBody>
      </p:sp>
      <p:sp>
        <p:nvSpPr>
          <p:cNvPr id="3" name="コンテンツ プレースホルダー 2"/>
          <p:cNvSpPr>
            <a:spLocks noGrp="1"/>
          </p:cNvSpPr>
          <p:nvPr>
            <p:ph idx="1"/>
          </p:nvPr>
        </p:nvSpPr>
        <p:spPr>
          <a:xfrm>
            <a:off x="838200" y="1825625"/>
            <a:ext cx="10515600" cy="4699866"/>
          </a:xfrm>
        </p:spPr>
        <p:txBody>
          <a:bodyPr>
            <a:normAutofit fontScale="92500" lnSpcReduction="10000"/>
          </a:bodyPr>
          <a:lstStyle/>
          <a:p>
            <a:pPr marL="0" indent="0">
              <a:buNone/>
            </a:pPr>
            <a:r>
              <a:rPr lang="ja-JP" altLang="en-US" dirty="0" smtClean="0"/>
              <a:t>頭部</a:t>
            </a:r>
            <a:r>
              <a:rPr lang="ja-JP" altLang="en-US" dirty="0"/>
              <a:t>の保護</a:t>
            </a:r>
          </a:p>
          <a:p>
            <a:pPr marL="0" indent="0">
              <a:buNone/>
            </a:pPr>
            <a:r>
              <a:rPr lang="ja-JP" altLang="en-US" dirty="0" smtClean="0"/>
              <a:t>　　　・ヘルメット</a:t>
            </a:r>
            <a:endParaRPr lang="ja-JP" altLang="en-US" dirty="0"/>
          </a:p>
          <a:p>
            <a:pPr marL="0" indent="0">
              <a:buNone/>
            </a:pPr>
            <a:r>
              <a:rPr lang="ja-JP" altLang="en-US" dirty="0" smtClean="0"/>
              <a:t>　　　・保護帽</a:t>
            </a:r>
            <a:endParaRPr lang="ja-JP" altLang="en-US" dirty="0"/>
          </a:p>
          <a:p>
            <a:pPr marL="0" indent="0">
              <a:buNone/>
            </a:pPr>
            <a:r>
              <a:rPr lang="ja-JP" altLang="en-US" dirty="0" smtClean="0"/>
              <a:t>顔面</a:t>
            </a:r>
            <a:r>
              <a:rPr lang="ja-JP" altLang="en-US" dirty="0"/>
              <a:t>の保護</a:t>
            </a:r>
          </a:p>
          <a:p>
            <a:pPr marL="0" indent="0">
              <a:buNone/>
            </a:pPr>
            <a:r>
              <a:rPr lang="ja-JP" altLang="en-US" dirty="0" smtClean="0"/>
              <a:t>　　　・保護面</a:t>
            </a:r>
            <a:endParaRPr lang="ja-JP" altLang="en-US" dirty="0"/>
          </a:p>
          <a:p>
            <a:pPr marL="0" indent="0">
              <a:buNone/>
            </a:pPr>
            <a:r>
              <a:rPr lang="ja-JP" altLang="en-US" dirty="0"/>
              <a:t>眼の保護</a:t>
            </a:r>
          </a:p>
          <a:p>
            <a:pPr marL="0" indent="0">
              <a:buNone/>
            </a:pPr>
            <a:r>
              <a:rPr lang="ja-JP" altLang="en-US" dirty="0" smtClean="0"/>
              <a:t>　　　・安全</a:t>
            </a:r>
            <a:r>
              <a:rPr lang="ja-JP" altLang="en-US" dirty="0"/>
              <a:t>メガネ、保護メガネ</a:t>
            </a:r>
          </a:p>
          <a:p>
            <a:pPr marL="0" indent="0">
              <a:buNone/>
            </a:pPr>
            <a:r>
              <a:rPr lang="ja-JP" altLang="en-US" dirty="0"/>
              <a:t>耳の保護</a:t>
            </a:r>
          </a:p>
          <a:p>
            <a:pPr marL="0" indent="0">
              <a:buNone/>
            </a:pPr>
            <a:r>
              <a:rPr lang="ja-JP" altLang="en-US" dirty="0" smtClean="0"/>
              <a:t>　　　・耳</a:t>
            </a:r>
            <a:r>
              <a:rPr lang="ja-JP" altLang="en-US" dirty="0"/>
              <a:t>栓</a:t>
            </a:r>
          </a:p>
          <a:p>
            <a:pPr marL="0" indent="0">
              <a:buNone/>
            </a:pPr>
            <a:r>
              <a:rPr lang="ja-JP" altLang="en-US" dirty="0" smtClean="0"/>
              <a:t>　　　・イヤーマフ</a:t>
            </a:r>
            <a:r>
              <a:rPr lang="ja-JP" altLang="en-US" dirty="0"/>
              <a:t>、</a:t>
            </a:r>
            <a:r>
              <a:rPr lang="ja-JP" altLang="en-US" dirty="0" smtClean="0"/>
              <a:t>イヤープロテクター</a:t>
            </a:r>
          </a:p>
        </p:txBody>
      </p:sp>
    </p:spTree>
    <p:extLst>
      <p:ext uri="{BB962C8B-B14F-4D97-AF65-F5344CB8AC3E}">
        <p14:creationId xmlns:p14="http://schemas.microsoft.com/office/powerpoint/2010/main" val="2769769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44130"/>
          </a:xfrm>
        </p:spPr>
        <p:txBody>
          <a:bodyPr/>
          <a:lstStyle/>
          <a:p>
            <a:r>
              <a:rPr kumimoji="1" lang="en-US" altLang="ja-JP" dirty="0" smtClean="0"/>
              <a:t>WEB</a:t>
            </a:r>
            <a:r>
              <a:rPr kumimoji="1" lang="ja-JP" altLang="en-US" dirty="0" smtClean="0"/>
              <a:t>上の情報</a:t>
            </a:r>
            <a:endParaRPr kumimoji="1" lang="ja-JP" altLang="en-US" dirty="0"/>
          </a:p>
        </p:txBody>
      </p:sp>
      <p:sp>
        <p:nvSpPr>
          <p:cNvPr id="4" name="正方形/長方形 3"/>
          <p:cNvSpPr/>
          <p:nvPr/>
        </p:nvSpPr>
        <p:spPr>
          <a:xfrm>
            <a:off x="516081" y="1309256"/>
            <a:ext cx="11488881" cy="5509200"/>
          </a:xfrm>
          <a:prstGeom prst="rect">
            <a:avLst/>
          </a:prstGeom>
        </p:spPr>
        <p:txBody>
          <a:bodyPr wrap="square">
            <a:spAutoFit/>
          </a:bodyPr>
          <a:lstStyle/>
          <a:p>
            <a:r>
              <a:rPr lang="ja-JP" altLang="en-US" sz="1600" dirty="0" smtClean="0"/>
              <a:t>プレミアムヘルメットの世界シェアランキング・国内シェアランキング</a:t>
            </a:r>
          </a:p>
          <a:p>
            <a:r>
              <a:rPr lang="ja-JP" altLang="en-US" sz="1600" dirty="0" smtClean="0"/>
              <a:t>プレミアムヘルメットとは、高い安全性・機能性・デザイン性を兼ね揃えたヘルメットのこと。</a:t>
            </a:r>
          </a:p>
          <a:p>
            <a:endParaRPr lang="ja-JP" altLang="en-US" sz="1600" dirty="0" smtClean="0"/>
          </a:p>
          <a:p>
            <a:r>
              <a:rPr lang="ja-JP" altLang="en-US" sz="1600" dirty="0" smtClean="0"/>
              <a:t>世界シェアランキング</a:t>
            </a:r>
          </a:p>
          <a:p>
            <a:r>
              <a:rPr lang="en-US" altLang="ja-JP" sz="1600" dirty="0" smtClean="0"/>
              <a:t>1</a:t>
            </a:r>
            <a:r>
              <a:rPr lang="ja-JP" altLang="en-US" sz="1600" dirty="0" smtClean="0"/>
              <a:t>位 ショウエイ</a:t>
            </a:r>
            <a:r>
              <a:rPr lang="en-US" altLang="ja-JP" sz="1600" dirty="0" smtClean="0"/>
              <a:t>(</a:t>
            </a:r>
            <a:r>
              <a:rPr lang="ja-JP" altLang="en-US" sz="1600" dirty="0" smtClean="0"/>
              <a:t>日本</a:t>
            </a:r>
            <a:r>
              <a:rPr lang="en-US" altLang="ja-JP" sz="1600" dirty="0" smtClean="0"/>
              <a:t>)(50%</a:t>
            </a:r>
            <a:r>
              <a:rPr lang="ja-JP" altLang="en-US" sz="1600" dirty="0" smtClean="0"/>
              <a:t>以上</a:t>
            </a:r>
            <a:r>
              <a:rPr lang="en-US" altLang="ja-JP" sz="1600" dirty="0" smtClean="0"/>
              <a:t>)</a:t>
            </a:r>
            <a:r>
              <a:rPr lang="ja-JP" altLang="en-US" sz="1600" dirty="0" smtClean="0"/>
              <a:t>　　</a:t>
            </a:r>
            <a:r>
              <a:rPr lang="en-US" altLang="ja-JP" sz="1600" dirty="0" smtClean="0"/>
              <a:t>2</a:t>
            </a:r>
            <a:r>
              <a:rPr lang="ja-JP" altLang="en-US" sz="1600" dirty="0" smtClean="0"/>
              <a:t>位 アライヘルメット</a:t>
            </a:r>
            <a:r>
              <a:rPr lang="en-US" altLang="ja-JP" sz="1600" dirty="0" smtClean="0"/>
              <a:t>(</a:t>
            </a:r>
            <a:r>
              <a:rPr lang="ja-JP" altLang="en-US" sz="1600" dirty="0" smtClean="0"/>
              <a:t>日本</a:t>
            </a:r>
            <a:r>
              <a:rPr lang="en-US" altLang="ja-JP" sz="1600" dirty="0" smtClean="0"/>
              <a:t>)(30%)</a:t>
            </a:r>
          </a:p>
          <a:p>
            <a:endParaRPr lang="en-US" altLang="ja-JP" sz="1600" dirty="0" smtClean="0"/>
          </a:p>
          <a:p>
            <a:r>
              <a:rPr lang="ja-JP" altLang="en-US" sz="1600" dirty="0" smtClean="0"/>
              <a:t>国内シェアランキング</a:t>
            </a:r>
          </a:p>
          <a:p>
            <a:r>
              <a:rPr lang="en-US" altLang="ja-JP" sz="1600" dirty="0" smtClean="0"/>
              <a:t>1</a:t>
            </a:r>
            <a:r>
              <a:rPr lang="ja-JP" altLang="en-US" sz="1600" dirty="0" smtClean="0"/>
              <a:t>位 アライヘルメット</a:t>
            </a:r>
            <a:r>
              <a:rPr lang="en-US" altLang="ja-JP" sz="1600" dirty="0" smtClean="0"/>
              <a:t>(</a:t>
            </a:r>
            <a:r>
              <a:rPr lang="ja-JP" altLang="en-US" sz="1600" dirty="0" smtClean="0"/>
              <a:t>日本</a:t>
            </a:r>
            <a:r>
              <a:rPr lang="en-US" altLang="ja-JP" sz="1600" dirty="0" smtClean="0"/>
              <a:t>)(50%</a:t>
            </a:r>
            <a:r>
              <a:rPr lang="ja-JP" altLang="en-US" sz="1600" dirty="0" smtClean="0"/>
              <a:t>以上</a:t>
            </a:r>
            <a:r>
              <a:rPr lang="en-US" altLang="ja-JP" sz="1600" dirty="0" smtClean="0"/>
              <a:t>)</a:t>
            </a:r>
            <a:r>
              <a:rPr lang="ja-JP" altLang="en-US" sz="1600" dirty="0" smtClean="0"/>
              <a:t>　　</a:t>
            </a:r>
            <a:r>
              <a:rPr lang="en-US" altLang="ja-JP" sz="1600" dirty="0" smtClean="0"/>
              <a:t>2</a:t>
            </a:r>
            <a:r>
              <a:rPr lang="ja-JP" altLang="en-US" sz="1600" dirty="0" smtClean="0"/>
              <a:t>位 ショウエイ</a:t>
            </a:r>
            <a:r>
              <a:rPr lang="en-US" altLang="ja-JP" sz="1600" dirty="0" smtClean="0"/>
              <a:t>(</a:t>
            </a:r>
            <a:r>
              <a:rPr lang="ja-JP" altLang="en-US" sz="1600" dirty="0" smtClean="0"/>
              <a:t>日本</a:t>
            </a:r>
            <a:r>
              <a:rPr lang="en-US" altLang="ja-JP" sz="1600" dirty="0" smtClean="0"/>
              <a:t>)</a:t>
            </a:r>
          </a:p>
          <a:p>
            <a:endParaRPr lang="en-US" altLang="ja-JP" sz="1600" dirty="0" smtClean="0"/>
          </a:p>
          <a:p>
            <a:r>
              <a:rPr lang="ja-JP" altLang="en-US" sz="1600" dirty="0" smtClean="0"/>
              <a:t>ショウエイ</a:t>
            </a:r>
          </a:p>
          <a:p>
            <a:r>
              <a:rPr lang="ja-JP" altLang="en-US" sz="1600" dirty="0" smtClean="0"/>
              <a:t>ショウエイは東京に本社、茨城と岩手に工場を持つ会社で、ショウエイの販売するヘルメットはすべて日本で作られている。</a:t>
            </a:r>
          </a:p>
          <a:p>
            <a:r>
              <a:rPr lang="ja-JP" altLang="en-US" sz="1600" dirty="0" smtClean="0"/>
              <a:t>世界の安全規格すべてに対応する試験設備</a:t>
            </a:r>
            <a:r>
              <a:rPr lang="en-US" altLang="ja-JP" sz="1600" dirty="0" smtClean="0"/>
              <a:t>(</a:t>
            </a:r>
            <a:r>
              <a:rPr lang="ja-JP" altLang="en-US" sz="1600" dirty="0" smtClean="0"/>
              <a:t>年間</a:t>
            </a:r>
            <a:r>
              <a:rPr lang="en-US" altLang="ja-JP" sz="1600" dirty="0" smtClean="0"/>
              <a:t>3000</a:t>
            </a:r>
            <a:r>
              <a:rPr lang="ja-JP" altLang="en-US" sz="1600" dirty="0" smtClean="0"/>
              <a:t>以上破壊する</a:t>
            </a:r>
            <a:r>
              <a:rPr lang="en-US" altLang="ja-JP" sz="1600" dirty="0" smtClean="0"/>
              <a:t>)</a:t>
            </a:r>
            <a:r>
              <a:rPr lang="ja-JP" altLang="en-US" sz="1600" dirty="0" smtClean="0"/>
              <a:t>や風洞実験装置、などを使用し、世界トップレベルの衝撃吸収能力や、ヘルメットの快適性を追求している。世界</a:t>
            </a:r>
            <a:r>
              <a:rPr lang="en-US" altLang="ja-JP" sz="1600" dirty="0" smtClean="0"/>
              <a:t>50</a:t>
            </a:r>
            <a:r>
              <a:rPr lang="ja-JP" altLang="en-US" sz="1600" dirty="0" smtClean="0"/>
              <a:t>か国以上で使われ、欧米においてはトップシェアを獲得している。</a:t>
            </a:r>
          </a:p>
          <a:p>
            <a:r>
              <a:rPr lang="en-US" altLang="ja-JP" sz="1600" dirty="0" err="1" smtClean="0"/>
              <a:t>MotoGP</a:t>
            </a:r>
            <a:r>
              <a:rPr lang="ja-JP" altLang="en-US" sz="1600" dirty="0" smtClean="0"/>
              <a:t>で</a:t>
            </a:r>
            <a:r>
              <a:rPr lang="en-US" altLang="ja-JP" sz="1600" dirty="0" smtClean="0"/>
              <a:t>2</a:t>
            </a:r>
            <a:r>
              <a:rPr lang="ja-JP" altLang="en-US" sz="1600" dirty="0" smtClean="0"/>
              <a:t>年連続でチャンピオンになった、マルクマルケス選手や、</a:t>
            </a:r>
            <a:r>
              <a:rPr lang="en-US" altLang="ja-JP" sz="1600" dirty="0" smtClean="0"/>
              <a:t>Moto3</a:t>
            </a:r>
            <a:r>
              <a:rPr lang="ja-JP" altLang="en-US" sz="1600" dirty="0" smtClean="0"/>
              <a:t>のクラスチャンピオンになった、アレックスマルケス選手などと契約を結んでいる。</a:t>
            </a:r>
          </a:p>
          <a:p>
            <a:endParaRPr lang="ja-JP" altLang="en-US" sz="1600" dirty="0" smtClean="0"/>
          </a:p>
          <a:p>
            <a:r>
              <a:rPr lang="ja-JP" altLang="en-US" sz="1600" dirty="0" smtClean="0"/>
              <a:t>アライヘルメット</a:t>
            </a:r>
          </a:p>
          <a:p>
            <a:r>
              <a:rPr lang="ja-JP" altLang="en-US" sz="1600" dirty="0" smtClean="0"/>
              <a:t>アライヘルメットは埼玉・群馬に本社・工場を置く会社。こちらも国産。主要ラインナップはすべて、世界で最も厳しいといわれる「</a:t>
            </a:r>
            <a:r>
              <a:rPr lang="en-US" altLang="ja-JP" sz="1600" dirty="0" smtClean="0"/>
              <a:t>SNELL</a:t>
            </a:r>
            <a:r>
              <a:rPr lang="ja-JP" altLang="en-US" sz="1600" dirty="0" smtClean="0"/>
              <a:t>」規格をクリアーしている。また、すべてのヘルメットを目視・精度</a:t>
            </a:r>
            <a:r>
              <a:rPr lang="en-US" altLang="ja-JP" sz="1600" dirty="0" smtClean="0"/>
              <a:t>1/100㎜</a:t>
            </a:r>
            <a:r>
              <a:rPr lang="ja-JP" altLang="en-US" sz="1600" dirty="0" smtClean="0"/>
              <a:t>ゲージを使い検査するという徹底ぶり。その結果、顧客満足度を調査開始から</a:t>
            </a:r>
            <a:r>
              <a:rPr lang="en-US" altLang="ja-JP" sz="1600" dirty="0" smtClean="0"/>
              <a:t>12</a:t>
            </a:r>
            <a:r>
              <a:rPr lang="ja-JP" altLang="en-US" sz="1600" dirty="0" smtClean="0"/>
              <a:t>年連続</a:t>
            </a:r>
            <a:r>
              <a:rPr lang="en-US" altLang="ja-JP" sz="1600" dirty="0" smtClean="0"/>
              <a:t>1</a:t>
            </a:r>
            <a:r>
              <a:rPr lang="ja-JP" altLang="en-US" sz="1600" dirty="0" smtClean="0"/>
              <a:t>位を取り続けた。</a:t>
            </a:r>
            <a:r>
              <a:rPr lang="en-US" altLang="ja-JP" sz="1600" dirty="0" smtClean="0"/>
              <a:t>(</a:t>
            </a:r>
            <a:r>
              <a:rPr lang="ja-JP" altLang="en-US" sz="1600" dirty="0" smtClean="0"/>
              <a:t>調査打ち切りで</a:t>
            </a:r>
            <a:r>
              <a:rPr lang="en-US" altLang="ja-JP" sz="1600" dirty="0" smtClean="0"/>
              <a:t>13</a:t>
            </a:r>
            <a:r>
              <a:rPr lang="ja-JP" altLang="en-US" sz="1600" dirty="0" smtClean="0"/>
              <a:t>年目以降は</a:t>
            </a:r>
            <a:r>
              <a:rPr lang="ja-JP" altLang="en-US" sz="1600" dirty="0" err="1" smtClean="0"/>
              <a:t>無し</a:t>
            </a:r>
            <a:r>
              <a:rPr lang="en-US" altLang="ja-JP" sz="1600" dirty="0" smtClean="0"/>
              <a:t>)</a:t>
            </a:r>
          </a:p>
          <a:p>
            <a:r>
              <a:rPr lang="ja-JP" altLang="en-US" sz="1600" dirty="0" smtClean="0"/>
              <a:t>アライのヘルメットは、四輪・二輪のレースなどでも多く使われていて、</a:t>
            </a:r>
            <a:r>
              <a:rPr lang="en-US" altLang="ja-JP" sz="1600" dirty="0" smtClean="0"/>
              <a:t>F1</a:t>
            </a:r>
            <a:r>
              <a:rPr lang="ja-JP" altLang="en-US" sz="1600" dirty="0" smtClean="0"/>
              <a:t>に限っては出場選手の半数近く使用されている。</a:t>
            </a:r>
            <a:endParaRPr lang="en-US" altLang="ja-JP" sz="1600" dirty="0"/>
          </a:p>
          <a:p>
            <a:r>
              <a:rPr lang="ja-JP" altLang="en-US" sz="1600" dirty="0" smtClean="0"/>
              <a:t>　（情報源：　</a:t>
            </a:r>
            <a:r>
              <a:rPr lang="en-US" altLang="ja-JP" sz="1600" dirty="0" smtClean="0"/>
              <a:t>http://share.j-treasure.com/puremiamuherumettorannkinngu/</a:t>
            </a:r>
            <a:r>
              <a:rPr lang="ja-JP" altLang="en-US" sz="1600" dirty="0" smtClean="0"/>
              <a:t>）</a:t>
            </a:r>
            <a:endParaRPr lang="ja-JP" altLang="en-US" sz="1600" dirty="0"/>
          </a:p>
        </p:txBody>
      </p:sp>
    </p:spTree>
    <p:extLst>
      <p:ext uri="{BB962C8B-B14F-4D97-AF65-F5344CB8AC3E}">
        <p14:creationId xmlns:p14="http://schemas.microsoft.com/office/powerpoint/2010/main" val="2582680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073" y="145474"/>
            <a:ext cx="10515600" cy="852054"/>
          </a:xfrm>
        </p:spPr>
        <p:txBody>
          <a:bodyPr/>
          <a:lstStyle/>
          <a:p>
            <a:r>
              <a:rPr kumimoji="1" lang="ja-JP" altLang="en-US" dirty="0" smtClean="0"/>
              <a:t>アライの沿革</a:t>
            </a:r>
            <a:endParaRPr kumimoji="1" lang="ja-JP" altLang="en-US" dirty="0"/>
          </a:p>
        </p:txBody>
      </p:sp>
      <p:sp>
        <p:nvSpPr>
          <p:cNvPr id="4" name="正方形/長方形 3"/>
          <p:cNvSpPr/>
          <p:nvPr/>
        </p:nvSpPr>
        <p:spPr>
          <a:xfrm>
            <a:off x="1049482" y="897921"/>
            <a:ext cx="9154391" cy="6001643"/>
          </a:xfrm>
          <a:prstGeom prst="rect">
            <a:avLst/>
          </a:prstGeom>
        </p:spPr>
        <p:txBody>
          <a:bodyPr wrap="square">
            <a:spAutoFit/>
          </a:bodyPr>
          <a:lstStyle/>
          <a:p>
            <a:r>
              <a:rPr lang="ja-JP" altLang="en-US" sz="1600" dirty="0" smtClean="0"/>
              <a:t>明治３５年		初代、新井唯一郎が東京、京橋１</a:t>
            </a:r>
            <a:r>
              <a:rPr lang="en-US" altLang="ja-JP" sz="1600" dirty="0" smtClean="0"/>
              <a:t>‐</a:t>
            </a:r>
            <a:r>
              <a:rPr lang="ja-JP" altLang="en-US" sz="1600" dirty="0" smtClean="0"/>
              <a:t>８に新井帽子店を設立</a:t>
            </a:r>
          </a:p>
          <a:p>
            <a:r>
              <a:rPr lang="ja-JP" altLang="en-US" sz="1600" dirty="0" smtClean="0"/>
              <a:t>昭和７年		陸軍省被服本省嘱託となる</a:t>
            </a:r>
          </a:p>
          <a:p>
            <a:r>
              <a:rPr lang="ja-JP" altLang="en-US" sz="1600" dirty="0" smtClean="0"/>
              <a:t>昭和１２年		先代、新井広武が現所在地に工場を移設、保護帽の製造を開始する</a:t>
            </a:r>
          </a:p>
          <a:p>
            <a:r>
              <a:rPr lang="ja-JP" altLang="en-US" sz="1600" dirty="0" smtClean="0"/>
              <a:t>昭和１７年		新井広武大宮工場に社名を変更</a:t>
            </a:r>
          </a:p>
          <a:p>
            <a:r>
              <a:rPr lang="ja-JP" altLang="en-US" sz="1600" dirty="0" smtClean="0"/>
              <a:t>昭和２３年		新井縫製工場株式会社を設立。資本金３０万円</a:t>
            </a:r>
          </a:p>
          <a:p>
            <a:r>
              <a:rPr lang="ja-JP" altLang="en-US" sz="1600" dirty="0" smtClean="0"/>
              <a:t>昭和２５年		現組織の母体、株式会社新井広武商店を設立</a:t>
            </a:r>
          </a:p>
          <a:p>
            <a:r>
              <a:rPr lang="ja-JP" altLang="en-US" sz="1600" dirty="0" smtClean="0"/>
              <a:t>昭和２７年		保安帽で日本初のＪＩＳ規格表示工場となる。</a:t>
            </a:r>
            <a:r>
              <a:rPr lang="en-US" altLang="ja-JP" sz="1600" dirty="0" smtClean="0"/>
              <a:t>No.1627.</a:t>
            </a:r>
          </a:p>
          <a:p>
            <a:r>
              <a:rPr lang="ja-JP" altLang="en-US" sz="1600" dirty="0" smtClean="0"/>
              <a:t>昭和３３年		資本金を１２０万円に増額</a:t>
            </a:r>
          </a:p>
          <a:p>
            <a:r>
              <a:rPr lang="ja-JP" altLang="en-US" sz="1600" dirty="0" smtClean="0"/>
              <a:t>昭和３９年		乗車用安全帽でも日本初のＪＩＳ規格表示工場となる。</a:t>
            </a:r>
            <a:r>
              <a:rPr lang="en-US" altLang="ja-JP" sz="1600" dirty="0" smtClean="0"/>
              <a:t>No.364107.</a:t>
            </a:r>
          </a:p>
          <a:p>
            <a:r>
              <a:rPr lang="ja-JP" altLang="en-US" sz="1600" dirty="0" smtClean="0"/>
              <a:t>昭和４５年		大宮市</a:t>
            </a:r>
            <a:r>
              <a:rPr lang="en-US" altLang="ja-JP" sz="1600" dirty="0" smtClean="0"/>
              <a:t>(</a:t>
            </a:r>
            <a:r>
              <a:rPr lang="ja-JP" altLang="en-US" sz="1600" dirty="0" smtClean="0"/>
              <a:t>当時</a:t>
            </a:r>
            <a:r>
              <a:rPr lang="en-US" altLang="ja-JP" sz="1600" dirty="0" smtClean="0"/>
              <a:t>)</a:t>
            </a:r>
            <a:r>
              <a:rPr lang="ja-JP" altLang="en-US" sz="1600" dirty="0" smtClean="0"/>
              <a:t>に片柳工場を設立</a:t>
            </a:r>
          </a:p>
          <a:p>
            <a:r>
              <a:rPr lang="ja-JP" altLang="en-US" sz="1600" dirty="0" smtClean="0"/>
              <a:t>昭和４８年		株式会社新井広武に社名を変更</a:t>
            </a:r>
          </a:p>
          <a:p>
            <a:r>
              <a:rPr lang="ja-JP" altLang="en-US" sz="1600" dirty="0" smtClean="0"/>
              <a:t>昭和４９年		消費生活用製品安全法による登録工場となる。</a:t>
            </a:r>
            <a:r>
              <a:rPr lang="en-US" altLang="ja-JP" sz="1600" dirty="0" smtClean="0"/>
              <a:t>No.02-003.</a:t>
            </a:r>
          </a:p>
          <a:p>
            <a:r>
              <a:rPr lang="ja-JP" altLang="en-US" sz="1600" dirty="0" smtClean="0"/>
              <a:t>昭和５０年		群馬県に所有する３０，０００平方メートルの敷地に榛東工場を設立</a:t>
            </a:r>
          </a:p>
          <a:p>
            <a:r>
              <a:rPr lang="ja-JP" altLang="en-US" sz="1600" dirty="0" smtClean="0"/>
              <a:t>昭和５１年		国際化に対応の為、（株）新井ヘルメットを設立。資本金５００万円</a:t>
            </a:r>
          </a:p>
          <a:p>
            <a:r>
              <a:rPr lang="ja-JP" altLang="en-US" sz="1600" dirty="0" smtClean="0"/>
              <a:t>昭和５２年		労働省規格による保護帽の検定合格品製造工場となる</a:t>
            </a:r>
          </a:p>
          <a:p>
            <a:r>
              <a:rPr lang="ja-JP" altLang="en-US" sz="1600" dirty="0" smtClean="0"/>
              <a:t>昭和５３年		</a:t>
            </a:r>
            <a:r>
              <a:rPr lang="en-US" altLang="ja-JP" sz="1600" dirty="0" smtClean="0"/>
              <a:t>ARAI HELMET (USA), LTD. </a:t>
            </a:r>
            <a:r>
              <a:rPr lang="ja-JP" altLang="en-US" sz="1600" dirty="0" smtClean="0"/>
              <a:t>米国 </a:t>
            </a:r>
            <a:r>
              <a:rPr lang="en-US" altLang="ja-JP" sz="1600" dirty="0" smtClean="0"/>
              <a:t>New Jersey</a:t>
            </a:r>
            <a:r>
              <a:rPr lang="ja-JP" altLang="en-US" sz="1600" dirty="0" smtClean="0"/>
              <a:t>州に設立</a:t>
            </a:r>
          </a:p>
          <a:p>
            <a:r>
              <a:rPr lang="ja-JP" altLang="en-US" sz="1600" dirty="0" smtClean="0"/>
              <a:t>昭和５７年		</a:t>
            </a:r>
            <a:r>
              <a:rPr lang="en-US" altLang="ja-JP" sz="1600" dirty="0" smtClean="0"/>
              <a:t>ARAI HELMET (EUROPE), B.V. </a:t>
            </a:r>
            <a:r>
              <a:rPr lang="ja-JP" altLang="en-US" sz="1600" dirty="0" smtClean="0"/>
              <a:t>オランダに設立</a:t>
            </a:r>
          </a:p>
          <a:p>
            <a:r>
              <a:rPr lang="ja-JP" altLang="en-US" sz="1600" dirty="0" smtClean="0"/>
              <a:t>昭和６１年		ヘルメットに関わる業務一切を（株）新井ヘルメットに集約</a:t>
            </a:r>
          </a:p>
          <a:p>
            <a:r>
              <a:rPr lang="ja-JP" altLang="en-US" sz="1600" dirty="0" smtClean="0"/>
              <a:t>　　　　　　　　　　　　　　　社名を</a:t>
            </a:r>
            <a:r>
              <a:rPr lang="en-US" altLang="ja-JP" sz="1600" dirty="0" smtClean="0"/>
              <a:t>(</a:t>
            </a:r>
            <a:r>
              <a:rPr lang="ja-JP" altLang="en-US" sz="1600" dirty="0" smtClean="0"/>
              <a:t>株）アライヘルメットに変更、資本金を８，０００万円に増資する</a:t>
            </a:r>
          </a:p>
          <a:p>
            <a:r>
              <a:rPr lang="ja-JP" altLang="en-US" sz="1600" dirty="0" smtClean="0"/>
              <a:t>平成７年		</a:t>
            </a:r>
            <a:r>
              <a:rPr lang="en-US" altLang="ja-JP" sz="1600" dirty="0" smtClean="0"/>
              <a:t>ARAI HELMET (EUROPE), B.V.</a:t>
            </a:r>
            <a:r>
              <a:rPr lang="ja-JP" altLang="en-US" sz="1600" dirty="0" smtClean="0"/>
              <a:t>新社屋落成</a:t>
            </a:r>
          </a:p>
          <a:p>
            <a:r>
              <a:rPr lang="ja-JP" altLang="en-US" sz="1600" dirty="0" smtClean="0"/>
              <a:t>平成１１年		片柳工場、新社屋落成</a:t>
            </a:r>
          </a:p>
          <a:p>
            <a:r>
              <a:rPr lang="ja-JP" altLang="en-US" sz="1600" dirty="0" smtClean="0"/>
              <a:t>平成２０年		さいたま市見沼区に南台工場を設立</a:t>
            </a:r>
          </a:p>
          <a:p>
            <a:r>
              <a:rPr lang="ja-JP" altLang="en-US" sz="1600" dirty="0" smtClean="0"/>
              <a:t>平成２２年		（株）アライヘルメット榛東設立（榛東工場）</a:t>
            </a:r>
          </a:p>
          <a:p>
            <a:r>
              <a:rPr lang="ja-JP" altLang="en-US" sz="1600" dirty="0" smtClean="0"/>
              <a:t>平成２３年		</a:t>
            </a:r>
            <a:r>
              <a:rPr lang="en-US" altLang="ja-JP" sz="1600" dirty="0" smtClean="0"/>
              <a:t>ARAI HELMET (USA), INC. </a:t>
            </a:r>
            <a:r>
              <a:rPr lang="ja-JP" altLang="en-US" sz="1600" dirty="0" smtClean="0"/>
              <a:t>米国</a:t>
            </a:r>
            <a:r>
              <a:rPr lang="en-US" altLang="ja-JP" sz="1600" dirty="0" smtClean="0"/>
              <a:t>Pennsylvania</a:t>
            </a:r>
            <a:r>
              <a:rPr lang="ja-JP" altLang="en-US" sz="1600" dirty="0" smtClean="0"/>
              <a:t>州に設立</a:t>
            </a:r>
            <a:endParaRPr lang="ja-JP" altLang="en-US" sz="1600" dirty="0"/>
          </a:p>
        </p:txBody>
      </p:sp>
    </p:spTree>
    <p:extLst>
      <p:ext uri="{BB962C8B-B14F-4D97-AF65-F5344CB8AC3E}">
        <p14:creationId xmlns:p14="http://schemas.microsoft.com/office/powerpoint/2010/main" val="3509552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819439"/>
          </a:xfrm>
        </p:spPr>
        <p:txBody>
          <a:bodyPr/>
          <a:lstStyle/>
          <a:p>
            <a:r>
              <a:rPr lang="en-US" altLang="ja-JP" dirty="0"/>
              <a:t>SHOEI</a:t>
            </a:r>
            <a:r>
              <a:rPr lang="ja-JP" altLang="en-US" dirty="0"/>
              <a:t>の</a:t>
            </a:r>
            <a:r>
              <a:rPr lang="ja-JP" altLang="en-US" dirty="0" smtClean="0"/>
              <a:t>沿革（１）</a:t>
            </a:r>
            <a:endParaRPr kumimoji="1" lang="ja-JP" altLang="en-US" dirty="0"/>
          </a:p>
        </p:txBody>
      </p:sp>
      <p:sp>
        <p:nvSpPr>
          <p:cNvPr id="4" name="正方形/長方形 3"/>
          <p:cNvSpPr/>
          <p:nvPr/>
        </p:nvSpPr>
        <p:spPr>
          <a:xfrm>
            <a:off x="270164" y="1346824"/>
            <a:ext cx="11804071" cy="4801314"/>
          </a:xfrm>
          <a:prstGeom prst="rect">
            <a:avLst/>
          </a:prstGeom>
        </p:spPr>
        <p:txBody>
          <a:bodyPr wrap="square">
            <a:spAutoFit/>
          </a:bodyPr>
          <a:lstStyle/>
          <a:p>
            <a:r>
              <a:rPr lang="ja-JP" altLang="en-US" dirty="0" smtClean="0"/>
              <a:t>昭和</a:t>
            </a:r>
            <a:r>
              <a:rPr lang="en-US" altLang="ja-JP" dirty="0" smtClean="0"/>
              <a:t>34</a:t>
            </a:r>
            <a:r>
              <a:rPr lang="ja-JP" altLang="en-US" dirty="0" smtClean="0"/>
              <a:t>年３月　ポリエステル加工を事業目的とした昭和</a:t>
            </a:r>
            <a:r>
              <a:rPr lang="en-US" altLang="ja-JP" dirty="0" smtClean="0"/>
              <a:t>29</a:t>
            </a:r>
            <a:r>
              <a:rPr lang="ja-JP" altLang="en-US" dirty="0" smtClean="0"/>
              <a:t>年創業の鎌田ポリエステル商会（個人経営）を改組し、</a:t>
            </a:r>
            <a:endParaRPr lang="en-US" altLang="ja-JP" dirty="0" smtClean="0"/>
          </a:p>
          <a:p>
            <a:r>
              <a:rPr lang="ja-JP" altLang="en-US" dirty="0"/>
              <a:t>　</a:t>
            </a:r>
            <a:r>
              <a:rPr lang="ja-JP" altLang="en-US" dirty="0" smtClean="0"/>
              <a:t>　　　　　　　　　東京都港区新橋二丁目において、同事業目的で昭栄化工株式会社（資本金</a:t>
            </a:r>
            <a:r>
              <a:rPr lang="en-US" altLang="ja-JP" dirty="0" smtClean="0"/>
              <a:t>60</a:t>
            </a:r>
            <a:r>
              <a:rPr lang="ja-JP" altLang="en-US" dirty="0" smtClean="0"/>
              <a:t>万円）を設立。</a:t>
            </a:r>
          </a:p>
          <a:p>
            <a:r>
              <a:rPr lang="ja-JP" altLang="en-US" dirty="0" smtClean="0"/>
              <a:t>　　　　　　　　　　東京都荒川区に東京工場（昭和</a:t>
            </a:r>
            <a:r>
              <a:rPr lang="en-US" altLang="ja-JP" dirty="0" smtClean="0"/>
              <a:t>35</a:t>
            </a:r>
            <a:r>
              <a:rPr lang="ja-JP" altLang="en-US" dirty="0" smtClean="0"/>
              <a:t>年７月、事業拡張に伴い東京都足立区に移転、</a:t>
            </a:r>
            <a:endParaRPr lang="en-US" altLang="ja-JP" dirty="0" smtClean="0"/>
          </a:p>
          <a:p>
            <a:r>
              <a:rPr lang="ja-JP" altLang="en-US" dirty="0"/>
              <a:t>　</a:t>
            </a:r>
            <a:r>
              <a:rPr lang="ja-JP" altLang="en-US" dirty="0" smtClean="0"/>
              <a:t>　　　　　　　　平成５年３月廃止）を設置し、一般用ヘルメットの生産に着手。</a:t>
            </a:r>
          </a:p>
          <a:p>
            <a:r>
              <a:rPr lang="ja-JP" altLang="en-US" dirty="0" smtClean="0"/>
              <a:t>昭和</a:t>
            </a:r>
            <a:r>
              <a:rPr lang="en-US" altLang="ja-JP" dirty="0" smtClean="0"/>
              <a:t>35</a:t>
            </a:r>
            <a:r>
              <a:rPr lang="ja-JP" altLang="en-US" dirty="0" smtClean="0"/>
              <a:t>年１月　二輪乗車用ヘルメットの生産に着手。</a:t>
            </a:r>
          </a:p>
          <a:p>
            <a:r>
              <a:rPr lang="ja-JP" altLang="en-US" dirty="0" smtClean="0"/>
              <a:t>昭和</a:t>
            </a:r>
            <a:r>
              <a:rPr lang="en-US" altLang="ja-JP" dirty="0" smtClean="0"/>
              <a:t>41</a:t>
            </a:r>
            <a:r>
              <a:rPr lang="ja-JP" altLang="en-US" dirty="0" smtClean="0"/>
              <a:t>年１月　西日本地域の販路拡大に伴い、大阪府大阪市に大阪支店（平成</a:t>
            </a:r>
            <a:r>
              <a:rPr lang="en-US" altLang="ja-JP" dirty="0" smtClean="0"/>
              <a:t>14</a:t>
            </a:r>
            <a:r>
              <a:rPr lang="ja-JP" altLang="en-US" dirty="0" smtClean="0"/>
              <a:t>年５月、国内営業部に統合のため</a:t>
            </a:r>
            <a:endParaRPr lang="en-US" altLang="ja-JP" dirty="0" smtClean="0"/>
          </a:p>
          <a:p>
            <a:r>
              <a:rPr lang="ja-JP" altLang="en-US" dirty="0"/>
              <a:t>　</a:t>
            </a:r>
            <a:r>
              <a:rPr lang="ja-JP" altLang="en-US" dirty="0" smtClean="0"/>
              <a:t>　　　　　　　　　廃止）を開設。</a:t>
            </a:r>
          </a:p>
          <a:p>
            <a:r>
              <a:rPr lang="ja-JP" altLang="en-US" dirty="0" smtClean="0"/>
              <a:t>昭和</a:t>
            </a:r>
            <a:r>
              <a:rPr lang="en-US" altLang="ja-JP" dirty="0" smtClean="0"/>
              <a:t>42</a:t>
            </a:r>
            <a:r>
              <a:rPr lang="ja-JP" altLang="en-US" dirty="0" smtClean="0"/>
              <a:t>年８月　事業拡張に伴い、茨城県稲敷郡江戸崎町（現住所：茨城県稲敷市）に茨城工場を新設。</a:t>
            </a:r>
          </a:p>
          <a:p>
            <a:r>
              <a:rPr lang="ja-JP" altLang="en-US" dirty="0" smtClean="0"/>
              <a:t>昭和</a:t>
            </a:r>
            <a:r>
              <a:rPr lang="en-US" altLang="ja-JP" dirty="0" smtClean="0"/>
              <a:t>43</a:t>
            </a:r>
            <a:r>
              <a:rPr lang="ja-JP" altLang="en-US" dirty="0" smtClean="0"/>
              <a:t>年７月　自社ブランド製品の輸出マーケット拡大に伴いアメリカ・カルフォルニア州ロサンゼルス市に</a:t>
            </a:r>
            <a:endParaRPr lang="en-US" altLang="ja-JP" dirty="0" smtClean="0"/>
          </a:p>
          <a:p>
            <a:r>
              <a:rPr lang="ja-JP" altLang="en-US" dirty="0"/>
              <a:t>　</a:t>
            </a:r>
            <a:r>
              <a:rPr lang="ja-JP" altLang="en-US" dirty="0" smtClean="0"/>
              <a:t>　　　　　　　　　　</a:t>
            </a:r>
            <a:r>
              <a:rPr lang="en-US" altLang="ja-JP" dirty="0" smtClean="0"/>
              <a:t>SHOEI SAFETY HELMET CORPORATION</a:t>
            </a:r>
            <a:r>
              <a:rPr lang="ja-JP" altLang="en-US" dirty="0" smtClean="0"/>
              <a:t>（現・連結子会社、現住所：同州タスティン市）を設立。</a:t>
            </a:r>
          </a:p>
          <a:p>
            <a:r>
              <a:rPr lang="ja-JP" altLang="en-US" dirty="0" smtClean="0"/>
              <a:t>昭和</a:t>
            </a:r>
            <a:r>
              <a:rPr lang="en-US" altLang="ja-JP" dirty="0" smtClean="0"/>
              <a:t>53</a:t>
            </a:r>
            <a:r>
              <a:rPr lang="ja-JP" altLang="en-US" dirty="0" smtClean="0"/>
              <a:t>年</a:t>
            </a:r>
            <a:r>
              <a:rPr lang="en-US" altLang="ja-JP" dirty="0" smtClean="0"/>
              <a:t>11</a:t>
            </a:r>
            <a:r>
              <a:rPr lang="ja-JP" altLang="en-US" dirty="0" smtClean="0"/>
              <a:t>月　ヨーロッパ地域での事業拡張に伴い、ベルギー・アントワープ市に</a:t>
            </a:r>
            <a:r>
              <a:rPr lang="en-US" altLang="ja-JP" dirty="0" smtClean="0"/>
              <a:t>SHOEI EUROPE BVBA</a:t>
            </a:r>
            <a:r>
              <a:rPr lang="ja-JP" altLang="en-US" dirty="0" smtClean="0"/>
              <a:t>を設立</a:t>
            </a:r>
            <a:endParaRPr lang="en-US" altLang="ja-JP" dirty="0" smtClean="0"/>
          </a:p>
          <a:p>
            <a:r>
              <a:rPr lang="ja-JP" altLang="en-US" dirty="0"/>
              <a:t>　</a:t>
            </a:r>
            <a:r>
              <a:rPr lang="ja-JP" altLang="en-US" dirty="0" smtClean="0"/>
              <a:t>　　　　　　　　　　（平成５年</a:t>
            </a:r>
            <a:r>
              <a:rPr lang="en-US" altLang="ja-JP" dirty="0" smtClean="0"/>
              <a:t>11</a:t>
            </a:r>
            <a:r>
              <a:rPr lang="ja-JP" altLang="en-US" dirty="0" smtClean="0"/>
              <a:t>月清算）。</a:t>
            </a:r>
          </a:p>
          <a:p>
            <a:r>
              <a:rPr lang="ja-JP" altLang="en-US" dirty="0" smtClean="0"/>
              <a:t>昭和</a:t>
            </a:r>
            <a:r>
              <a:rPr lang="en-US" altLang="ja-JP" dirty="0" smtClean="0"/>
              <a:t>62</a:t>
            </a:r>
            <a:r>
              <a:rPr lang="ja-JP" altLang="en-US" dirty="0" smtClean="0"/>
              <a:t>年７月　フランス市場向けの代理店として、フランス・バニョーレ市に</a:t>
            </a:r>
            <a:r>
              <a:rPr lang="en-US" altLang="ja-JP" dirty="0" smtClean="0"/>
              <a:t>SHOEI FRANCE SARL</a:t>
            </a:r>
          </a:p>
          <a:p>
            <a:r>
              <a:rPr lang="ja-JP" altLang="en-US" dirty="0"/>
              <a:t>　</a:t>
            </a:r>
            <a:r>
              <a:rPr lang="ja-JP" altLang="en-US" dirty="0" smtClean="0"/>
              <a:t>　　　　　　　　　（現・連結子会社、平成</a:t>
            </a:r>
            <a:r>
              <a:rPr lang="en-US" altLang="ja-JP" dirty="0" smtClean="0"/>
              <a:t>13</a:t>
            </a:r>
            <a:r>
              <a:rPr lang="ja-JP" altLang="en-US" dirty="0" smtClean="0"/>
              <a:t>年３月、</a:t>
            </a:r>
            <a:r>
              <a:rPr lang="en-US" altLang="ja-JP" dirty="0" smtClean="0"/>
              <a:t>SHOEI EUROPE DISTRIBUTION SARL</a:t>
            </a:r>
            <a:r>
              <a:rPr lang="ja-JP" altLang="en-US" dirty="0" smtClean="0"/>
              <a:t>に商号変更、現住所：同セーヌ市）</a:t>
            </a:r>
            <a:endParaRPr lang="en-US" altLang="ja-JP" dirty="0" smtClean="0"/>
          </a:p>
          <a:p>
            <a:r>
              <a:rPr lang="ja-JP" altLang="en-US" dirty="0"/>
              <a:t>　</a:t>
            </a:r>
            <a:r>
              <a:rPr lang="ja-JP" altLang="en-US" dirty="0" smtClean="0"/>
              <a:t>　　　　　　　　　を設立。</a:t>
            </a:r>
            <a:endParaRPr lang="en-US" altLang="ja-JP" dirty="0" smtClean="0"/>
          </a:p>
          <a:p>
            <a:r>
              <a:rPr lang="ja-JP" altLang="en-US" dirty="0" smtClean="0"/>
              <a:t>平成元年４月　事業拡張に伴い、岩手県東磐井郡藤沢町（現住所：岩手県一関市）に岩手工場を新設。</a:t>
            </a:r>
          </a:p>
          <a:p>
            <a:r>
              <a:rPr lang="ja-JP" altLang="en-US" dirty="0" smtClean="0"/>
              <a:t>平成元年６月　岩手県東磐井郡千厩町（現住所：岩手県一関市）にある有限会社南小梨ペインティングを子会社化。</a:t>
            </a:r>
            <a:endParaRPr lang="ja-JP" altLang="en-US" dirty="0" smtClean="0"/>
          </a:p>
        </p:txBody>
      </p:sp>
    </p:spTree>
    <p:extLst>
      <p:ext uri="{BB962C8B-B14F-4D97-AF65-F5344CB8AC3E}">
        <p14:creationId xmlns:p14="http://schemas.microsoft.com/office/powerpoint/2010/main" val="2144419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23008" y="418316"/>
            <a:ext cx="10882746" cy="5909310"/>
          </a:xfrm>
          <a:prstGeom prst="rect">
            <a:avLst/>
          </a:prstGeom>
        </p:spPr>
        <p:txBody>
          <a:bodyPr wrap="square">
            <a:spAutoFit/>
          </a:bodyPr>
          <a:lstStyle/>
          <a:p>
            <a:r>
              <a:rPr lang="ja-JP" altLang="en-US" dirty="0" smtClean="0"/>
              <a:t>平成４年５月　東京地方裁判所に会社更生手続開始を申立。</a:t>
            </a:r>
          </a:p>
          <a:p>
            <a:r>
              <a:rPr lang="ja-JP" altLang="en-US" dirty="0" smtClean="0"/>
              <a:t>平成４年９月　会社更生手続開始決定。</a:t>
            </a:r>
          </a:p>
          <a:p>
            <a:r>
              <a:rPr lang="ja-JP" altLang="en-US" dirty="0" smtClean="0"/>
              <a:t>平成５年５月　本社を東京都台東区上野五丁目に移転。</a:t>
            </a:r>
          </a:p>
          <a:p>
            <a:r>
              <a:rPr lang="ja-JP" altLang="en-US" dirty="0" smtClean="0"/>
              <a:t>平成５年</a:t>
            </a:r>
            <a:r>
              <a:rPr lang="en-US" altLang="ja-JP" dirty="0" smtClean="0"/>
              <a:t>12</a:t>
            </a:r>
            <a:r>
              <a:rPr lang="ja-JP" altLang="en-US" dirty="0" smtClean="0"/>
              <a:t>月　会社更生計画認可。</a:t>
            </a:r>
          </a:p>
          <a:p>
            <a:r>
              <a:rPr lang="ja-JP" altLang="en-US" dirty="0" smtClean="0"/>
              <a:t>平成６年３月　新たにヨーロッパ地域の拠点として、ドイツ・デュッセルドルフ市に</a:t>
            </a:r>
            <a:r>
              <a:rPr lang="en-US" altLang="ja-JP" dirty="0" smtClean="0"/>
              <a:t>SHOEI</a:t>
            </a:r>
            <a:r>
              <a:rPr lang="ja-JP" altLang="en-US" dirty="0" smtClean="0"/>
              <a:t>（</a:t>
            </a:r>
            <a:r>
              <a:rPr lang="en-US" altLang="ja-JP" dirty="0" smtClean="0"/>
              <a:t>EUROPA</a:t>
            </a:r>
            <a:r>
              <a:rPr lang="ja-JP" altLang="en-US" dirty="0" smtClean="0"/>
              <a:t>）</a:t>
            </a:r>
            <a:r>
              <a:rPr lang="en-US" altLang="ja-JP" dirty="0" smtClean="0"/>
              <a:t>GMBH</a:t>
            </a:r>
          </a:p>
          <a:p>
            <a:r>
              <a:rPr lang="ja-JP" altLang="en-US" dirty="0"/>
              <a:t>　</a:t>
            </a:r>
            <a:r>
              <a:rPr lang="ja-JP" altLang="en-US" dirty="0" smtClean="0"/>
              <a:t>　　　　　　　　（現・連結子会社）を設立。</a:t>
            </a:r>
          </a:p>
          <a:p>
            <a:r>
              <a:rPr lang="ja-JP" altLang="en-US" dirty="0" smtClean="0"/>
              <a:t>平成</a:t>
            </a:r>
            <a:r>
              <a:rPr lang="en-US" altLang="ja-JP" dirty="0" smtClean="0"/>
              <a:t>10</a:t>
            </a:r>
            <a:r>
              <a:rPr lang="ja-JP" altLang="en-US" dirty="0" smtClean="0"/>
              <a:t>年３月　会社更生手続終結。</a:t>
            </a:r>
          </a:p>
          <a:p>
            <a:r>
              <a:rPr lang="ja-JP" altLang="en-US" dirty="0" smtClean="0"/>
              <a:t>平成</a:t>
            </a:r>
            <a:r>
              <a:rPr lang="en-US" altLang="ja-JP" dirty="0" smtClean="0"/>
              <a:t>10</a:t>
            </a:r>
            <a:r>
              <a:rPr lang="ja-JP" altLang="en-US" dirty="0" smtClean="0"/>
              <a:t>年５月　株式会社シヨウエイに商号変更。</a:t>
            </a:r>
          </a:p>
          <a:p>
            <a:r>
              <a:rPr lang="ja-JP" altLang="en-US" dirty="0" smtClean="0"/>
              <a:t>平成</a:t>
            </a:r>
            <a:r>
              <a:rPr lang="en-US" altLang="ja-JP" dirty="0" smtClean="0"/>
              <a:t>10</a:t>
            </a:r>
            <a:r>
              <a:rPr lang="ja-JP" altLang="en-US" dirty="0" smtClean="0"/>
              <a:t>年</a:t>
            </a:r>
            <a:r>
              <a:rPr lang="en-US" altLang="ja-JP" dirty="0" smtClean="0"/>
              <a:t>12</a:t>
            </a:r>
            <a:r>
              <a:rPr lang="ja-JP" altLang="en-US" dirty="0" smtClean="0"/>
              <a:t>月　株式会社</a:t>
            </a:r>
            <a:r>
              <a:rPr lang="en-US" altLang="ja-JP" dirty="0" smtClean="0"/>
              <a:t>SHOEI</a:t>
            </a:r>
            <a:r>
              <a:rPr lang="ja-JP" altLang="en-US" dirty="0" smtClean="0"/>
              <a:t>に商号変更。</a:t>
            </a:r>
          </a:p>
          <a:p>
            <a:r>
              <a:rPr lang="ja-JP" altLang="en-US" dirty="0" smtClean="0"/>
              <a:t>平成</a:t>
            </a:r>
            <a:r>
              <a:rPr lang="en-US" altLang="ja-JP" dirty="0" smtClean="0"/>
              <a:t>13</a:t>
            </a:r>
            <a:r>
              <a:rPr lang="ja-JP" altLang="en-US" dirty="0" smtClean="0"/>
              <a:t>年３月　</a:t>
            </a:r>
            <a:r>
              <a:rPr lang="en-US" altLang="ja-JP" dirty="0" smtClean="0"/>
              <a:t>SHOEI EUROPE DISTRIBUTION SARL</a:t>
            </a:r>
            <a:r>
              <a:rPr lang="ja-JP" altLang="en-US" dirty="0" smtClean="0"/>
              <a:t>（現・連結子会社）の販売地域をベネルクス地域に拡大。</a:t>
            </a:r>
          </a:p>
          <a:p>
            <a:r>
              <a:rPr lang="ja-JP" altLang="en-US" dirty="0" smtClean="0"/>
              <a:t>平成</a:t>
            </a:r>
            <a:r>
              <a:rPr lang="en-US" altLang="ja-JP" dirty="0" smtClean="0"/>
              <a:t>13</a:t>
            </a:r>
            <a:r>
              <a:rPr lang="ja-JP" altLang="en-US" dirty="0" smtClean="0"/>
              <a:t>年</a:t>
            </a:r>
            <a:r>
              <a:rPr lang="en-US" altLang="ja-JP" dirty="0" smtClean="0"/>
              <a:t>10</a:t>
            </a:r>
            <a:r>
              <a:rPr lang="ja-JP" altLang="en-US" dirty="0" smtClean="0"/>
              <a:t>月　自社販売体制の拡大のためドイツ市場向けの代理店として、休眠会社を買収しドイツ・</a:t>
            </a:r>
            <a:endParaRPr lang="en-US" altLang="ja-JP" dirty="0" smtClean="0"/>
          </a:p>
          <a:p>
            <a:r>
              <a:rPr lang="ja-JP" altLang="en-US" dirty="0"/>
              <a:t>　</a:t>
            </a:r>
            <a:r>
              <a:rPr lang="ja-JP" altLang="en-US" dirty="0" smtClean="0"/>
              <a:t>　　　　　　　　　デュッセルドルフ市に</a:t>
            </a:r>
            <a:r>
              <a:rPr lang="en-US" altLang="ja-JP" dirty="0" smtClean="0"/>
              <a:t>SHOEI EUROPA DISTRIBUTION DEUTSCHLAND GMBH</a:t>
            </a:r>
            <a:r>
              <a:rPr lang="ja-JP" altLang="en-US" dirty="0" smtClean="0"/>
              <a:t>（現・連結子会社、</a:t>
            </a:r>
            <a:endParaRPr lang="en-US" altLang="ja-JP" dirty="0" smtClean="0"/>
          </a:p>
          <a:p>
            <a:r>
              <a:rPr lang="ja-JP" altLang="en-US" dirty="0"/>
              <a:t>　</a:t>
            </a:r>
            <a:r>
              <a:rPr lang="ja-JP" altLang="en-US" dirty="0" smtClean="0"/>
              <a:t>　　　　　　　　　平成</a:t>
            </a:r>
            <a:r>
              <a:rPr lang="en-US" altLang="ja-JP" dirty="0" smtClean="0"/>
              <a:t>16</a:t>
            </a:r>
            <a:r>
              <a:rPr lang="ja-JP" altLang="en-US" dirty="0" smtClean="0"/>
              <a:t>年７月、</a:t>
            </a:r>
            <a:r>
              <a:rPr lang="en-US" altLang="ja-JP" dirty="0" smtClean="0"/>
              <a:t>SHOEI DISTRIBUTION GMBH</a:t>
            </a:r>
            <a:r>
              <a:rPr lang="ja-JP" altLang="en-US" dirty="0" smtClean="0"/>
              <a:t>に商号変更）を設置。</a:t>
            </a:r>
          </a:p>
          <a:p>
            <a:r>
              <a:rPr lang="ja-JP" altLang="en-US" dirty="0" smtClean="0"/>
              <a:t>平成</a:t>
            </a:r>
            <a:r>
              <a:rPr lang="en-US" altLang="ja-JP" dirty="0" smtClean="0"/>
              <a:t>16</a:t>
            </a:r>
            <a:r>
              <a:rPr lang="ja-JP" altLang="en-US" dirty="0" smtClean="0"/>
              <a:t>年７月　日本証券業協会に店頭登録。</a:t>
            </a:r>
          </a:p>
          <a:p>
            <a:r>
              <a:rPr lang="ja-JP" altLang="en-US" dirty="0" smtClean="0"/>
              <a:t>平成</a:t>
            </a:r>
            <a:r>
              <a:rPr lang="en-US" altLang="ja-JP" dirty="0" smtClean="0"/>
              <a:t>16</a:t>
            </a:r>
            <a:r>
              <a:rPr lang="ja-JP" altLang="en-US" dirty="0" smtClean="0"/>
              <a:t>年</a:t>
            </a:r>
            <a:r>
              <a:rPr lang="en-US" altLang="ja-JP" dirty="0" smtClean="0"/>
              <a:t>12</a:t>
            </a:r>
            <a:r>
              <a:rPr lang="ja-JP" altLang="en-US" dirty="0" smtClean="0"/>
              <a:t>月　日本証券業協会への店頭登録を取消し、ジャスダック証券取引所に株式を上場</a:t>
            </a:r>
            <a:endParaRPr lang="en-US" altLang="ja-JP" dirty="0" smtClean="0"/>
          </a:p>
          <a:p>
            <a:r>
              <a:rPr lang="ja-JP" altLang="en-US" dirty="0"/>
              <a:t>　</a:t>
            </a:r>
            <a:r>
              <a:rPr lang="ja-JP" altLang="en-US" dirty="0" smtClean="0"/>
              <a:t>　　　　　　　　　（平成</a:t>
            </a:r>
            <a:r>
              <a:rPr lang="en-US" altLang="ja-JP" dirty="0" smtClean="0"/>
              <a:t>19</a:t>
            </a:r>
            <a:r>
              <a:rPr lang="ja-JP" altLang="en-US" dirty="0" smtClean="0"/>
              <a:t>年</a:t>
            </a:r>
            <a:r>
              <a:rPr lang="en-US" altLang="ja-JP" dirty="0" smtClean="0"/>
              <a:t>10</a:t>
            </a:r>
            <a:r>
              <a:rPr lang="ja-JP" altLang="en-US" dirty="0" smtClean="0"/>
              <a:t>月、上場廃止）。</a:t>
            </a:r>
          </a:p>
          <a:p>
            <a:r>
              <a:rPr lang="ja-JP" altLang="en-US" dirty="0" smtClean="0"/>
              <a:t>平成</a:t>
            </a:r>
            <a:r>
              <a:rPr lang="en-US" altLang="ja-JP" dirty="0" smtClean="0"/>
              <a:t>18</a:t>
            </a:r>
            <a:r>
              <a:rPr lang="ja-JP" altLang="en-US" dirty="0" smtClean="0"/>
              <a:t>年４月　有限会社南小梨ペインティングと合併。</a:t>
            </a:r>
          </a:p>
          <a:p>
            <a:r>
              <a:rPr lang="ja-JP" altLang="en-US" dirty="0" smtClean="0"/>
              <a:t>平成</a:t>
            </a:r>
            <a:r>
              <a:rPr lang="en-US" altLang="ja-JP" dirty="0" smtClean="0"/>
              <a:t>19</a:t>
            </a:r>
            <a:r>
              <a:rPr lang="ja-JP" altLang="en-US" dirty="0" smtClean="0"/>
              <a:t>年９月　東京証券取引所市場第二部に株式を上場。</a:t>
            </a:r>
          </a:p>
          <a:p>
            <a:r>
              <a:rPr lang="ja-JP" altLang="en-US" dirty="0" smtClean="0"/>
              <a:t>平成</a:t>
            </a:r>
            <a:r>
              <a:rPr lang="en-US" altLang="ja-JP" dirty="0" smtClean="0"/>
              <a:t>23</a:t>
            </a:r>
            <a:r>
              <a:rPr lang="ja-JP" altLang="en-US" dirty="0" smtClean="0"/>
              <a:t>年４月　自社販売体制の拡大のためイタリア市場向けの代理店として、イタリア・ミラノ市に</a:t>
            </a:r>
            <a:endParaRPr lang="en-US" altLang="ja-JP" dirty="0" smtClean="0"/>
          </a:p>
          <a:p>
            <a:r>
              <a:rPr lang="ja-JP" altLang="en-US" dirty="0"/>
              <a:t>　</a:t>
            </a:r>
            <a:r>
              <a:rPr lang="ja-JP" altLang="en-US" dirty="0" smtClean="0"/>
              <a:t>　　　　　　　　</a:t>
            </a:r>
            <a:r>
              <a:rPr lang="en-US" altLang="ja-JP" dirty="0" smtClean="0"/>
              <a:t>SHOEI ITALIA S.R.L.</a:t>
            </a:r>
            <a:r>
              <a:rPr lang="ja-JP" altLang="en-US" dirty="0" smtClean="0"/>
              <a:t>（現・連結子会社）を設立。</a:t>
            </a:r>
          </a:p>
          <a:p>
            <a:r>
              <a:rPr lang="ja-JP" altLang="en-US" dirty="0" smtClean="0"/>
              <a:t>平成</a:t>
            </a:r>
            <a:r>
              <a:rPr lang="en-US" altLang="ja-JP" dirty="0" smtClean="0"/>
              <a:t>27</a:t>
            </a:r>
            <a:r>
              <a:rPr lang="ja-JP" altLang="en-US" dirty="0" smtClean="0"/>
              <a:t>年</a:t>
            </a:r>
            <a:r>
              <a:rPr lang="en-US" altLang="ja-JP" dirty="0" smtClean="0"/>
              <a:t>10</a:t>
            </a:r>
            <a:r>
              <a:rPr lang="ja-JP" altLang="en-US" dirty="0" smtClean="0"/>
              <a:t>月　東京証券取引所市場第一部に株式を上場。</a:t>
            </a:r>
            <a:endParaRPr lang="ja-JP" altLang="en-US" dirty="0"/>
          </a:p>
        </p:txBody>
      </p:sp>
    </p:spTree>
    <p:extLst>
      <p:ext uri="{BB962C8B-B14F-4D97-AF65-F5344CB8AC3E}">
        <p14:creationId xmlns:p14="http://schemas.microsoft.com/office/powerpoint/2010/main" val="3158804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964911"/>
          </a:xfrm>
        </p:spPr>
        <p:txBody>
          <a:bodyPr/>
          <a:lstStyle/>
          <a:p>
            <a:pPr eaLnBrk="0" fontAlgn="base" hangingPunct="0">
              <a:spcAft>
                <a:spcPct val="0"/>
              </a:spcAft>
            </a:pPr>
            <a:r>
              <a:rPr kumimoji="0" lang="en-US" altLang="ja-JP" b="1" i="0" u="none" strike="noStrike" cap="none" normalizeH="0" baseline="0" dirty="0" smtClean="0">
                <a:ln>
                  <a:noFill/>
                </a:ln>
                <a:solidFill>
                  <a:srgbClr val="272623"/>
                </a:solidFill>
                <a:effectLst/>
                <a:latin typeface="Arial" panose="020B0604020202020204" pitchFamily="34" charset="0"/>
                <a:ea typeface="Montserrat"/>
              </a:rPr>
              <a:t>SHOEI</a:t>
            </a:r>
            <a:r>
              <a:rPr kumimoji="0" lang="ja-JP" altLang="en-US" b="1" i="0" u="none" strike="noStrike" cap="none" normalizeH="0" baseline="0" dirty="0" smtClean="0">
                <a:ln>
                  <a:noFill/>
                </a:ln>
                <a:solidFill>
                  <a:srgbClr val="272623"/>
                </a:solidFill>
                <a:effectLst/>
                <a:latin typeface="Arial" panose="020B0604020202020204" pitchFamily="34" charset="0"/>
                <a:ea typeface="Montserrat"/>
              </a:rPr>
              <a:t>の</a:t>
            </a:r>
            <a:r>
              <a:rPr kumimoji="0" lang="ja-JP" altLang="ja-JP" b="1" i="0" u="none" strike="noStrike" cap="none" normalizeH="0" baseline="0" dirty="0" smtClean="0">
                <a:ln>
                  <a:noFill/>
                </a:ln>
                <a:solidFill>
                  <a:srgbClr val="272623"/>
                </a:solidFill>
                <a:effectLst/>
                <a:latin typeface="Arial" panose="020B0604020202020204" pitchFamily="34" charset="0"/>
                <a:ea typeface="Montserrat"/>
              </a:rPr>
              <a:t>経営方針</a:t>
            </a:r>
            <a:endParaRPr kumimoji="0" lang="ja-JP" altLang="ja-JP" b="1" i="0" u="none" strike="noStrike" cap="none" normalizeH="0" baseline="0" dirty="0" smtClean="0">
              <a:ln>
                <a:noFill/>
              </a:ln>
              <a:solidFill>
                <a:srgbClr val="272623"/>
              </a:solidFill>
              <a:effectLst/>
              <a:latin typeface="Arial" panose="020B0604020202020204" pitchFamily="34" charset="0"/>
              <a:ea typeface="Montserrat"/>
            </a:endParaRPr>
          </a:p>
        </p:txBody>
      </p:sp>
      <p:pic>
        <p:nvPicPr>
          <p:cNvPr id="11266" name="Picture 2" descr="https://www.shoei.com/images/about_business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8419" y="2800157"/>
            <a:ext cx="5658293" cy="1749519"/>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651163" y="4435376"/>
            <a:ext cx="11353800" cy="2308324"/>
          </a:xfrm>
          <a:prstGeom prst="rect">
            <a:avLst/>
          </a:prstGeom>
          <a:noFill/>
        </p:spPr>
        <p:txBody>
          <a:bodyPr wrap="square" rtlCol="0">
            <a:spAutoFit/>
          </a:bodyPr>
          <a:lstStyle/>
          <a:p>
            <a:pPr lvl="0" eaLnBrk="0" fontAlgn="base" hangingPunct="0">
              <a:spcBef>
                <a:spcPct val="0"/>
              </a:spcBef>
              <a:spcAft>
                <a:spcPct val="0"/>
              </a:spcAft>
            </a:pPr>
            <a:r>
              <a:rPr kumimoji="0" lang="ja-JP" altLang="ja-JP" sz="1600" dirty="0">
                <a:latin typeface="Arial" panose="020B0604020202020204" pitchFamily="34" charset="0"/>
              </a:rPr>
              <a:t>また、当社グループの事業戦略は、以下の「商品戦略」、「生産戦略」、「市場戦略」を融合させた三位一体の事業展開にあり、顧客満足度の提供に軸足を置き、お客様、取引先様、株主の皆様および従業員・役職員の満足度を高めてまいります。</a:t>
            </a:r>
          </a:p>
          <a:p>
            <a:pPr lvl="0" eaLnBrk="0" fontAlgn="base" hangingPunct="0">
              <a:spcBef>
                <a:spcPct val="0"/>
              </a:spcBef>
              <a:spcAft>
                <a:spcPct val="0"/>
              </a:spcAft>
              <a:buFontTx/>
              <a:buChar char="•"/>
            </a:pPr>
            <a:r>
              <a:rPr kumimoji="0" lang="ja-JP" altLang="ja-JP" sz="1600" b="1" dirty="0">
                <a:latin typeface="Arial" panose="020B0604020202020204" pitchFamily="34" charset="0"/>
              </a:rPr>
              <a:t>1）商品戦略</a:t>
            </a:r>
            <a:r>
              <a:rPr kumimoji="0" lang="ja-JP" altLang="ja-JP" sz="1600" dirty="0">
                <a:latin typeface="Arial" panose="020B0604020202020204" pitchFamily="34" charset="0"/>
              </a:rPr>
              <a:t/>
            </a:r>
            <a:br>
              <a:rPr kumimoji="0" lang="ja-JP" altLang="ja-JP" sz="1600" dirty="0">
                <a:latin typeface="Arial" panose="020B0604020202020204" pitchFamily="34" charset="0"/>
              </a:rPr>
            </a:br>
            <a:r>
              <a:rPr kumimoji="0" lang="ja-JP" altLang="ja-JP" sz="1600" dirty="0">
                <a:latin typeface="Arial" panose="020B0604020202020204" pitchFamily="34" charset="0"/>
              </a:rPr>
              <a:t>高品質、高付加価値商品に特化し、集中的に経営資源を投入し、収益拡大を図ります。</a:t>
            </a:r>
          </a:p>
          <a:p>
            <a:pPr lvl="0" eaLnBrk="0" fontAlgn="base" hangingPunct="0">
              <a:spcBef>
                <a:spcPct val="0"/>
              </a:spcBef>
              <a:spcAft>
                <a:spcPct val="0"/>
              </a:spcAft>
              <a:buFontTx/>
              <a:buChar char="•"/>
            </a:pPr>
            <a:r>
              <a:rPr kumimoji="0" lang="ja-JP" altLang="ja-JP" sz="1600" b="1" dirty="0">
                <a:latin typeface="Arial" panose="020B0604020202020204" pitchFamily="34" charset="0"/>
              </a:rPr>
              <a:t>2）生産戦略</a:t>
            </a:r>
            <a:r>
              <a:rPr kumimoji="0" lang="ja-JP" altLang="ja-JP" sz="1600" dirty="0">
                <a:latin typeface="Arial" panose="020B0604020202020204" pitchFamily="34" charset="0"/>
              </a:rPr>
              <a:t/>
            </a:r>
            <a:br>
              <a:rPr kumimoji="0" lang="ja-JP" altLang="ja-JP" sz="1600" dirty="0">
                <a:latin typeface="Arial" panose="020B0604020202020204" pitchFamily="34" charset="0"/>
              </a:rPr>
            </a:br>
            <a:r>
              <a:rPr kumimoji="0" lang="ja-JP" altLang="ja-JP" sz="1600" dirty="0">
                <a:latin typeface="Arial" panose="020B0604020202020204" pitchFamily="34" charset="0"/>
              </a:rPr>
              <a:t>高度な技術や、ノウハウをブラックボックス化する情報管理を強化し、優位性を盤石にいたします。</a:t>
            </a:r>
          </a:p>
          <a:p>
            <a:pPr lvl="0" eaLnBrk="0" fontAlgn="base" hangingPunct="0">
              <a:spcBef>
                <a:spcPct val="0"/>
              </a:spcBef>
              <a:spcAft>
                <a:spcPct val="0"/>
              </a:spcAft>
              <a:buFontTx/>
              <a:buChar char="•"/>
            </a:pPr>
            <a:r>
              <a:rPr kumimoji="0" lang="ja-JP" altLang="ja-JP" sz="1600" b="1" dirty="0">
                <a:latin typeface="Arial" panose="020B0604020202020204" pitchFamily="34" charset="0"/>
              </a:rPr>
              <a:t>3）市場戦略</a:t>
            </a:r>
            <a:r>
              <a:rPr kumimoji="0" lang="ja-JP" altLang="ja-JP" sz="1600" dirty="0">
                <a:latin typeface="Arial" panose="020B0604020202020204" pitchFamily="34" charset="0"/>
              </a:rPr>
              <a:t/>
            </a:r>
            <a:br>
              <a:rPr kumimoji="0" lang="ja-JP" altLang="ja-JP" sz="1600" dirty="0">
                <a:latin typeface="Arial" panose="020B0604020202020204" pitchFamily="34" charset="0"/>
              </a:rPr>
            </a:br>
            <a:r>
              <a:rPr kumimoji="0" lang="ja-JP" altLang="ja-JP" sz="1600" dirty="0">
                <a:latin typeface="Arial" panose="020B0604020202020204" pitchFamily="34" charset="0"/>
              </a:rPr>
              <a:t>成長する欧米市場をターゲットに販売体制を再構築し、プレミアムヘルメット市場での世界中全ての国々でトップシェアをめざします。</a:t>
            </a:r>
          </a:p>
          <a:p>
            <a:endParaRPr kumimoji="1" lang="ja-JP" altLang="en-US" sz="1600" dirty="0"/>
          </a:p>
        </p:txBody>
      </p:sp>
      <p:sp>
        <p:nvSpPr>
          <p:cNvPr id="6" name="テキスト ボックス 5"/>
          <p:cNvSpPr txBox="1"/>
          <p:nvPr/>
        </p:nvSpPr>
        <p:spPr>
          <a:xfrm>
            <a:off x="1014846" y="1398245"/>
            <a:ext cx="8934389" cy="2308324"/>
          </a:xfrm>
          <a:prstGeom prst="rect">
            <a:avLst/>
          </a:prstGeom>
          <a:noFill/>
        </p:spPr>
        <p:txBody>
          <a:bodyPr wrap="square" rtlCol="0">
            <a:spAutoFit/>
          </a:bodyPr>
          <a:lstStyle/>
          <a:p>
            <a:pPr lvl="0" eaLnBrk="0" fontAlgn="base" hangingPunct="0">
              <a:spcBef>
                <a:spcPct val="0"/>
              </a:spcBef>
              <a:spcAft>
                <a:spcPct val="0"/>
              </a:spcAft>
            </a:pPr>
            <a:r>
              <a:rPr kumimoji="0" lang="ja-JP" altLang="ja-JP" b="0" i="0" u="none" strike="noStrike" cap="none" normalizeH="0" baseline="0" dirty="0" smtClean="0">
                <a:ln>
                  <a:noFill/>
                </a:ln>
                <a:solidFill>
                  <a:schemeClr val="tx1"/>
                </a:solidFill>
                <a:effectLst/>
                <a:latin typeface="Arial" panose="020B0604020202020204" pitchFamily="34" charset="0"/>
              </a:rPr>
              <a:t>当社は、以下の経営方針を掲げ、Quality&amp;Value をビジネスコンセプトに、安全性、快適性、ファッション性などに優れた高品質で、高付加価値のプレミアムヘルメットの製造販売に特化いたしております。また、当社の製造する二輪乗車用ヘルメットは、Made In Japan であり、業界で唯一トヨタ生産システムを取り入れ、確実なコスト管理を実施するとともに、「改善は永遠にして無限」の考えで、日々コストの低減に取り組んでおります。</a:t>
            </a:r>
            <a:endParaRPr kumimoji="0" lang="ja-JP" altLang="ja-JP" b="1" i="0" u="none" strike="noStrike" cap="none" normalizeH="0" baseline="0" dirty="0" smtClean="0">
              <a:ln>
                <a:noFill/>
              </a:ln>
              <a:solidFill>
                <a:srgbClr val="002864"/>
              </a:solidFill>
              <a:effectLst/>
              <a:latin typeface="Arial" panose="020B0604020202020204" pitchFamily="34" charset="0"/>
            </a:endParaRPr>
          </a:p>
          <a:p>
            <a:pPr lvl="0" eaLnBrk="0" fontAlgn="base" hangingPunct="0">
              <a:spcBef>
                <a:spcPct val="0"/>
              </a:spcBef>
              <a:spcAft>
                <a:spcPct val="0"/>
              </a:spcAft>
            </a:pPr>
            <a:r>
              <a:rPr kumimoji="0" lang="ja-JP" altLang="ja-JP" b="1" i="0" u="none" strike="noStrike" cap="none" normalizeH="0" baseline="0" dirty="0" smtClean="0">
                <a:ln>
                  <a:noFill/>
                </a:ln>
                <a:solidFill>
                  <a:srgbClr val="002864"/>
                </a:solidFill>
                <a:effectLst/>
                <a:latin typeface="Arial" panose="020B0604020202020204" pitchFamily="34" charset="0"/>
              </a:rPr>
              <a:t>Quality&amp;Valueをビジネスコンセプトに</a:t>
            </a:r>
            <a:br>
              <a:rPr kumimoji="0" lang="ja-JP" altLang="ja-JP" b="1" i="0" u="none" strike="noStrike" cap="none" normalizeH="0" baseline="0" dirty="0" smtClean="0">
                <a:ln>
                  <a:noFill/>
                </a:ln>
                <a:solidFill>
                  <a:srgbClr val="002864"/>
                </a:solidFill>
                <a:effectLst/>
                <a:latin typeface="Arial" panose="020B0604020202020204" pitchFamily="34" charset="0"/>
              </a:rPr>
            </a:br>
            <a:r>
              <a:rPr kumimoji="0" lang="ja-JP" altLang="ja-JP" b="1" i="0" u="none" strike="noStrike" cap="none" normalizeH="0" baseline="0" dirty="0" smtClean="0">
                <a:ln>
                  <a:noFill/>
                </a:ln>
                <a:solidFill>
                  <a:srgbClr val="002864"/>
                </a:solidFill>
                <a:effectLst/>
                <a:latin typeface="Arial" panose="020B0604020202020204" pitchFamily="34" charset="0"/>
              </a:rPr>
              <a:t>"3つの世界一"の実現を目指します。</a:t>
            </a:r>
          </a:p>
          <a:p>
            <a:endParaRPr kumimoji="1" lang="ja-JP" altLang="en-US" dirty="0"/>
          </a:p>
        </p:txBody>
      </p:sp>
    </p:spTree>
    <p:extLst>
      <p:ext uri="{BB962C8B-B14F-4D97-AF65-F5344CB8AC3E}">
        <p14:creationId xmlns:p14="http://schemas.microsoft.com/office/powerpoint/2010/main" val="3532610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088737"/>
          </a:xfrm>
        </p:spPr>
        <p:txBody>
          <a:bodyPr/>
          <a:lstStyle/>
          <a:p>
            <a:r>
              <a:rPr kumimoji="1" lang="en-US" altLang="ja-JP" dirty="0" smtClean="0"/>
              <a:t>SHOEI</a:t>
            </a:r>
            <a:r>
              <a:rPr kumimoji="1" lang="ja-JP" altLang="en-US" dirty="0" smtClean="0"/>
              <a:t>の事業系統図</a:t>
            </a:r>
            <a:endParaRPr kumimoji="1" lang="ja-JP" altLang="en-US" dirty="0"/>
          </a:p>
        </p:txBody>
      </p:sp>
      <p:pic>
        <p:nvPicPr>
          <p:cNvPr id="4" name="図 3"/>
          <p:cNvPicPr>
            <a:picLocks noChangeAspect="1"/>
          </p:cNvPicPr>
          <p:nvPr/>
        </p:nvPicPr>
        <p:blipFill>
          <a:blip r:embed="rId2"/>
          <a:stretch>
            <a:fillRect/>
          </a:stretch>
        </p:blipFill>
        <p:spPr>
          <a:xfrm>
            <a:off x="2829792" y="1453862"/>
            <a:ext cx="6064826" cy="5200588"/>
          </a:xfrm>
          <a:prstGeom prst="rect">
            <a:avLst/>
          </a:prstGeom>
        </p:spPr>
      </p:pic>
    </p:spTree>
    <p:extLst>
      <p:ext uri="{BB962C8B-B14F-4D97-AF65-F5344CB8AC3E}">
        <p14:creationId xmlns:p14="http://schemas.microsoft.com/office/powerpoint/2010/main" val="27815319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SHOEI</a:t>
            </a:r>
            <a:r>
              <a:rPr kumimoji="1" lang="ja-JP" altLang="en-US" dirty="0" smtClean="0"/>
              <a:t>の販売実績</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1652972520"/>
              </p:ext>
            </p:extLst>
          </p:nvPr>
        </p:nvGraphicFramePr>
        <p:xfrm>
          <a:off x="2285998" y="2537630"/>
          <a:ext cx="7574974" cy="3945561"/>
        </p:xfrm>
        <a:graphic>
          <a:graphicData uri="http://schemas.openxmlformats.org/drawingml/2006/table">
            <a:tbl>
              <a:tblPr/>
              <a:tblGrid>
                <a:gridCol w="2614890"/>
                <a:gridCol w="2462453"/>
                <a:gridCol w="2497631"/>
              </a:tblGrid>
              <a:tr h="659523">
                <a:tc>
                  <a:txBody>
                    <a:bodyPr/>
                    <a:lstStyle/>
                    <a:p>
                      <a:endParaRPr lang="ja-JP" altLang="en-US" dirty="0">
                        <a:effectLst/>
                      </a:endParaRPr>
                    </a:p>
                  </a:txBody>
                  <a:tcPr marL="0" marR="0" marT="0" marB="0" anchor="ctr">
                    <a:lnL w="9525" cap="flat" cmpd="sng" algn="ctr">
                      <a:solidFill>
                        <a:srgbClr val="B0B426"/>
                      </a:solidFill>
                      <a:prstDash val="solid"/>
                      <a:round/>
                      <a:headEnd type="none" w="med" len="med"/>
                      <a:tailEnd type="none" w="med" len="med"/>
                    </a:lnL>
                    <a:lnR w="9525" cap="flat" cmpd="sng" algn="ctr">
                      <a:solidFill>
                        <a:srgbClr val="D0B026"/>
                      </a:solidFill>
                      <a:prstDash val="solid"/>
                      <a:round/>
                      <a:headEnd type="none" w="med" len="med"/>
                      <a:tailEnd type="none" w="med" len="med"/>
                    </a:lnR>
                    <a:lnT w="12700" cap="flat" cmpd="sng" algn="ctr">
                      <a:solidFill>
                        <a:srgbClr val="B0B426"/>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ja-JP" altLang="en-US">
                        <a:effectLst/>
                      </a:endParaRPr>
                    </a:p>
                  </a:txBody>
                  <a:tcPr marL="0" marR="0" marT="0" marB="0" anchor="ctr">
                    <a:lnL w="9525" cap="flat" cmpd="sng" algn="ctr">
                      <a:solidFill>
                        <a:srgbClr val="D0B026"/>
                      </a:solidFill>
                      <a:prstDash val="solid"/>
                      <a:round/>
                      <a:headEnd type="none" w="med" len="med"/>
                      <a:tailEnd type="none" w="med" len="med"/>
                    </a:lnL>
                    <a:lnR w="9525" cap="flat" cmpd="sng" algn="ctr">
                      <a:solidFill>
                        <a:srgbClr val="F0B026"/>
                      </a:solidFill>
                      <a:prstDash val="solid"/>
                      <a:round/>
                      <a:headEnd type="none" w="med" len="med"/>
                      <a:tailEnd type="none" w="med" len="med"/>
                    </a:lnR>
                    <a:lnT w="12700" cap="flat" cmpd="sng" algn="ctr">
                      <a:solidFill>
                        <a:srgbClr val="D0B026"/>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ja-JP" altLang="en-US">
                        <a:effectLst/>
                      </a:endParaRPr>
                    </a:p>
                  </a:txBody>
                  <a:tcPr marL="0" marR="0" marT="0" marB="0" anchor="ctr">
                    <a:lnL w="9525" cap="flat" cmpd="sng" algn="ctr">
                      <a:solidFill>
                        <a:srgbClr val="F0B026"/>
                      </a:solidFill>
                      <a:prstDash val="solid"/>
                      <a:round/>
                      <a:headEnd type="none" w="med" len="med"/>
                      <a:tailEnd type="none" w="med" len="med"/>
                    </a:lnL>
                    <a:lnR w="9525" cap="flat" cmpd="sng" algn="ctr">
                      <a:solidFill>
                        <a:srgbClr val="F0B026"/>
                      </a:solidFill>
                      <a:prstDash val="solid"/>
                      <a:round/>
                      <a:headEnd type="none" w="med" len="med"/>
                      <a:tailEnd type="none" w="med" len="med"/>
                    </a:lnR>
                    <a:lnT w="12700" cap="flat" cmpd="sng" algn="ctr">
                      <a:solidFill>
                        <a:srgbClr val="F0B026"/>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985811">
                <a:tc>
                  <a:txBody>
                    <a:bodyPr/>
                    <a:lstStyle/>
                    <a:p>
                      <a:pPr algn="ctr" fontAlgn="ctr"/>
                      <a:r>
                        <a:rPr lang="ja-JP" altLang="en-US" b="0" i="0" u="none" strike="noStrike">
                          <a:solidFill>
                            <a:srgbClr val="000000"/>
                          </a:solidFill>
                          <a:effectLst/>
                          <a:latin typeface="MS Mincho" panose="02020609040205080304" pitchFamily="17" charset="-128"/>
                          <a:ea typeface="MS Mincho" panose="02020609040205080304" pitchFamily="17" charset="-128"/>
                        </a:rPr>
                        <a:t>期別</a:t>
                      </a: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algn="ctr" fontAlgn="ctr"/>
                      <a:r>
                        <a:rPr lang="zh-TW" altLang="en-US" b="0" i="0" u="none" strike="noStrike" dirty="0">
                          <a:solidFill>
                            <a:srgbClr val="000000"/>
                          </a:solidFill>
                          <a:effectLst/>
                          <a:latin typeface="MS Mincho" panose="02020609040205080304" pitchFamily="17" charset="-128"/>
                          <a:ea typeface="MS Mincho" panose="02020609040205080304" pitchFamily="17" charset="-128"/>
                        </a:rPr>
                        <a:t>当連結会計年度</a:t>
                      </a:r>
                    </a:p>
                    <a:p>
                      <a:pPr algn="ctr" fontAlgn="ctr"/>
                      <a:r>
                        <a:rPr lang="zh-TW" altLang="en-US" b="0" i="0" u="none" strike="noStrike" dirty="0">
                          <a:solidFill>
                            <a:srgbClr val="000000"/>
                          </a:solidFill>
                          <a:effectLst/>
                          <a:latin typeface="MS Mincho" panose="02020609040205080304" pitchFamily="17" charset="-128"/>
                          <a:ea typeface="MS Mincho" panose="02020609040205080304" pitchFamily="17" charset="-128"/>
                        </a:rPr>
                        <a:t>（自　平成</a:t>
                      </a:r>
                      <a:r>
                        <a:rPr lang="en-US" altLang="zh-TW" b="0" i="0" u="none" strike="noStrike" dirty="0">
                          <a:solidFill>
                            <a:srgbClr val="000000"/>
                          </a:solidFill>
                          <a:effectLst/>
                          <a:latin typeface="MS Mincho" panose="02020609040205080304" pitchFamily="17" charset="-128"/>
                          <a:ea typeface="MS Mincho" panose="02020609040205080304" pitchFamily="17" charset="-128"/>
                        </a:rPr>
                        <a:t>28</a:t>
                      </a:r>
                      <a:r>
                        <a:rPr lang="zh-TW" altLang="en-US" b="0" i="0" u="none" strike="noStrike" dirty="0">
                          <a:solidFill>
                            <a:srgbClr val="000000"/>
                          </a:solidFill>
                          <a:effectLst/>
                          <a:latin typeface="MS Mincho" panose="02020609040205080304" pitchFamily="17" charset="-128"/>
                          <a:ea typeface="MS Mincho" panose="02020609040205080304" pitchFamily="17" charset="-128"/>
                        </a:rPr>
                        <a:t>年</a:t>
                      </a:r>
                      <a:r>
                        <a:rPr lang="en-US" altLang="zh-TW" b="0" i="0" u="none" strike="noStrike" dirty="0">
                          <a:solidFill>
                            <a:srgbClr val="000000"/>
                          </a:solidFill>
                          <a:effectLst/>
                          <a:latin typeface="MS Mincho" panose="02020609040205080304" pitchFamily="17" charset="-128"/>
                          <a:ea typeface="MS Mincho" panose="02020609040205080304" pitchFamily="17" charset="-128"/>
                        </a:rPr>
                        <a:t>10</a:t>
                      </a:r>
                      <a:r>
                        <a:rPr lang="zh-TW" altLang="en-US" b="0" i="0" u="none" strike="noStrike" dirty="0">
                          <a:solidFill>
                            <a:srgbClr val="000000"/>
                          </a:solidFill>
                          <a:effectLst/>
                          <a:latin typeface="MS Mincho" panose="02020609040205080304" pitchFamily="17" charset="-128"/>
                          <a:ea typeface="MS Mincho" panose="02020609040205080304" pitchFamily="17" charset="-128"/>
                        </a:rPr>
                        <a:t>月１日</a:t>
                      </a:r>
                    </a:p>
                    <a:p>
                      <a:pPr algn="ctr" fontAlgn="ctr"/>
                      <a:r>
                        <a:rPr lang="zh-TW" altLang="en-US" b="0" i="0" u="none" strike="noStrike" dirty="0">
                          <a:solidFill>
                            <a:srgbClr val="000000"/>
                          </a:solidFill>
                          <a:effectLst/>
                          <a:latin typeface="MS Mincho" panose="02020609040205080304" pitchFamily="17" charset="-128"/>
                          <a:ea typeface="MS Mincho" panose="02020609040205080304" pitchFamily="17" charset="-128"/>
                        </a:rPr>
                        <a:t>至　平成</a:t>
                      </a:r>
                      <a:r>
                        <a:rPr lang="en-US" altLang="zh-TW" b="0" i="0" u="none" strike="noStrike" dirty="0">
                          <a:solidFill>
                            <a:srgbClr val="000000"/>
                          </a:solidFill>
                          <a:effectLst/>
                          <a:latin typeface="MS Mincho" panose="02020609040205080304" pitchFamily="17" charset="-128"/>
                          <a:ea typeface="MS Mincho" panose="02020609040205080304" pitchFamily="17" charset="-128"/>
                        </a:rPr>
                        <a:t>29</a:t>
                      </a:r>
                      <a:r>
                        <a:rPr lang="zh-TW" altLang="en-US" b="0" i="0" u="none" strike="noStrike" dirty="0">
                          <a:solidFill>
                            <a:srgbClr val="000000"/>
                          </a:solidFill>
                          <a:effectLst/>
                          <a:latin typeface="MS Mincho" panose="02020609040205080304" pitchFamily="17" charset="-128"/>
                          <a:ea typeface="MS Mincho" panose="02020609040205080304" pitchFamily="17" charset="-128"/>
                        </a:rPr>
                        <a:t>年９月</a:t>
                      </a:r>
                      <a:r>
                        <a:rPr lang="en-US" altLang="zh-TW" b="0" i="0" u="none" strike="noStrike" dirty="0">
                          <a:solidFill>
                            <a:srgbClr val="000000"/>
                          </a:solidFill>
                          <a:effectLst/>
                          <a:latin typeface="MS Mincho" panose="02020609040205080304" pitchFamily="17" charset="-128"/>
                          <a:ea typeface="MS Mincho" panose="02020609040205080304" pitchFamily="17" charset="-128"/>
                        </a:rPr>
                        <a:t>30</a:t>
                      </a:r>
                      <a:r>
                        <a:rPr lang="zh-TW" altLang="en-US" b="0" i="0" u="none" strike="noStrike" dirty="0">
                          <a:solidFill>
                            <a:srgbClr val="000000"/>
                          </a:solidFill>
                          <a:effectLst/>
                          <a:latin typeface="MS Mincho" panose="02020609040205080304" pitchFamily="17" charset="-128"/>
                          <a:ea typeface="MS Mincho" panose="02020609040205080304" pitchFamily="17" charset="-128"/>
                        </a:rPr>
                        <a:t>日）</a:t>
                      </a: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328604">
                <a:tc>
                  <a:txBody>
                    <a:bodyPr/>
                    <a:lstStyle/>
                    <a:p>
                      <a:pPr algn="ctr" fontAlgn="ctr"/>
                      <a:r>
                        <a:rPr lang="ja-JP" altLang="en-US" b="0" i="0" u="none" strike="noStrike">
                          <a:solidFill>
                            <a:srgbClr val="000000"/>
                          </a:solidFill>
                          <a:effectLst/>
                          <a:latin typeface="MS Mincho" panose="02020609040205080304" pitchFamily="17" charset="-128"/>
                          <a:ea typeface="MS Mincho" panose="02020609040205080304" pitchFamily="17" charset="-128"/>
                        </a:rPr>
                        <a:t>品目名</a:t>
                      </a: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zh-TW" altLang="en-US" b="0" i="0" u="none" strike="noStrike" dirty="0">
                          <a:solidFill>
                            <a:srgbClr val="000000"/>
                          </a:solidFill>
                          <a:effectLst/>
                          <a:latin typeface="MS Mincho" panose="02020609040205080304" pitchFamily="17" charset="-128"/>
                          <a:ea typeface="MS Mincho" panose="02020609040205080304" pitchFamily="17" charset="-128"/>
                        </a:rPr>
                        <a:t>金額（千円）</a:t>
                      </a: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ja-JP" altLang="en-US" b="0" i="0" u="none" strike="noStrike">
                          <a:solidFill>
                            <a:srgbClr val="000000"/>
                          </a:solidFill>
                          <a:effectLst/>
                          <a:latin typeface="MS Mincho" panose="02020609040205080304" pitchFamily="17" charset="-128"/>
                          <a:ea typeface="MS Mincho" panose="02020609040205080304" pitchFamily="17" charset="-128"/>
                        </a:rPr>
                        <a:t>前年同期比（％）</a:t>
                      </a: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28604">
                <a:tc>
                  <a:txBody>
                    <a:bodyPr/>
                    <a:lstStyle/>
                    <a:p>
                      <a:pPr algn="l" fontAlgn="ctr"/>
                      <a:r>
                        <a:rPr lang="ja-JP" altLang="en-US" b="0" i="0" u="none" strike="noStrike" dirty="0">
                          <a:solidFill>
                            <a:srgbClr val="000000"/>
                          </a:solidFill>
                          <a:effectLst/>
                          <a:latin typeface="MS Mincho" panose="02020609040205080304" pitchFamily="17" charset="-128"/>
                          <a:ea typeface="MS Mincho" panose="02020609040205080304" pitchFamily="17" charset="-128"/>
                        </a:rPr>
                        <a:t>ヘルメット関連事業</a:t>
                      </a: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ctr"/>
                      <a:r>
                        <a:rPr lang="ja-JP" altLang="en-US" b="0" i="0" u="none" strike="noStrike" dirty="0">
                          <a:solidFill>
                            <a:srgbClr val="000000"/>
                          </a:solidFill>
                          <a:effectLst/>
                          <a:latin typeface="MS Mincho" panose="02020609040205080304" pitchFamily="17" charset="-128"/>
                          <a:ea typeface="MS Mincho" panose="02020609040205080304" pitchFamily="17" charset="-128"/>
                        </a:rPr>
                        <a:t> </a:t>
                      </a: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ctr"/>
                      <a:r>
                        <a:rPr lang="ja-JP" altLang="en-US" b="0" i="0" u="none" strike="noStrike">
                          <a:solidFill>
                            <a:srgbClr val="000000"/>
                          </a:solidFill>
                          <a:effectLst/>
                          <a:latin typeface="MS Mincho" panose="02020609040205080304" pitchFamily="17" charset="-128"/>
                          <a:ea typeface="MS Mincho" panose="02020609040205080304" pitchFamily="17" charset="-128"/>
                        </a:rPr>
                        <a:t> </a:t>
                      </a: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657207">
                <a:tc>
                  <a:txBody>
                    <a:bodyPr/>
                    <a:lstStyle/>
                    <a:p>
                      <a:pPr algn="l" fontAlgn="ctr"/>
                      <a:r>
                        <a:rPr lang="ja-JP" altLang="en-US" b="0" i="0" u="none" strike="noStrike">
                          <a:solidFill>
                            <a:srgbClr val="000000"/>
                          </a:solidFill>
                          <a:effectLst/>
                          <a:latin typeface="MS Mincho" panose="02020609040205080304" pitchFamily="17" charset="-128"/>
                          <a:ea typeface="MS Mincho" panose="02020609040205080304" pitchFamily="17" charset="-128"/>
                        </a:rPr>
                        <a:t>二輪乗車用ヘルメット</a:t>
                      </a: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ctr"/>
                      <a:r>
                        <a:rPr lang="en-US" altLang="ja-JP" b="0" i="0" u="none" strike="noStrike" dirty="0">
                          <a:solidFill>
                            <a:srgbClr val="000000"/>
                          </a:solidFill>
                          <a:effectLst/>
                          <a:latin typeface="MS Mincho" panose="02020609040205080304" pitchFamily="17" charset="-128"/>
                          <a:ea typeface="MS Mincho" panose="02020609040205080304" pitchFamily="17" charset="-128"/>
                        </a:rPr>
                        <a:t>14,465,678</a:t>
                      </a: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ctr"/>
                      <a:r>
                        <a:rPr lang="en-US" altLang="ja-JP" b="0" i="0" u="none" strike="noStrike">
                          <a:solidFill>
                            <a:srgbClr val="000000"/>
                          </a:solidFill>
                          <a:effectLst/>
                          <a:latin typeface="MS Mincho" panose="02020609040205080304" pitchFamily="17" charset="-128"/>
                          <a:ea typeface="MS Mincho" panose="02020609040205080304" pitchFamily="17" charset="-128"/>
                        </a:rPr>
                        <a:t>109.3</a:t>
                      </a: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28604">
                <a:tc>
                  <a:txBody>
                    <a:bodyPr/>
                    <a:lstStyle/>
                    <a:p>
                      <a:pPr algn="l" fontAlgn="ctr"/>
                      <a:r>
                        <a:rPr lang="ja-JP" altLang="en-US" b="0" i="0" u="none" strike="noStrike">
                          <a:solidFill>
                            <a:srgbClr val="000000"/>
                          </a:solidFill>
                          <a:effectLst/>
                          <a:latin typeface="MS Mincho" panose="02020609040205080304" pitchFamily="17" charset="-128"/>
                          <a:ea typeface="MS Mincho" panose="02020609040205080304" pitchFamily="17" charset="-128"/>
                        </a:rPr>
                        <a:t>官需用ヘルメット</a:t>
                      </a: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ctr"/>
                      <a:r>
                        <a:rPr lang="en-US" altLang="ja-JP" b="0" i="0" u="none" strike="noStrike">
                          <a:solidFill>
                            <a:srgbClr val="000000"/>
                          </a:solidFill>
                          <a:effectLst/>
                          <a:latin typeface="MS Mincho" panose="02020609040205080304" pitchFamily="17" charset="-128"/>
                          <a:ea typeface="MS Mincho" panose="02020609040205080304" pitchFamily="17" charset="-128"/>
                        </a:rPr>
                        <a:t>67,049</a:t>
                      </a: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ctr"/>
                      <a:r>
                        <a:rPr lang="en-US" altLang="ja-JP" b="0" i="0" u="none" strike="noStrike">
                          <a:solidFill>
                            <a:srgbClr val="000000"/>
                          </a:solidFill>
                          <a:effectLst/>
                          <a:latin typeface="MS Mincho" panose="02020609040205080304" pitchFamily="17" charset="-128"/>
                          <a:ea typeface="MS Mincho" panose="02020609040205080304" pitchFamily="17" charset="-128"/>
                        </a:rPr>
                        <a:t>103.1</a:t>
                      </a: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28604">
                <a:tc>
                  <a:txBody>
                    <a:bodyPr/>
                    <a:lstStyle/>
                    <a:p>
                      <a:pPr algn="l" fontAlgn="ctr"/>
                      <a:r>
                        <a:rPr lang="ja-JP" altLang="en-US" b="0" i="0" u="none" strike="noStrike">
                          <a:solidFill>
                            <a:srgbClr val="000000"/>
                          </a:solidFill>
                          <a:effectLst/>
                          <a:latin typeface="MS Mincho" panose="02020609040205080304" pitchFamily="17" charset="-128"/>
                          <a:ea typeface="MS Mincho" panose="02020609040205080304" pitchFamily="17" charset="-128"/>
                        </a:rPr>
                        <a:t>その他</a:t>
                      </a: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ctr"/>
                      <a:r>
                        <a:rPr lang="en-US" altLang="ja-JP" b="0" i="0" u="none" strike="noStrike">
                          <a:solidFill>
                            <a:srgbClr val="000000"/>
                          </a:solidFill>
                          <a:effectLst/>
                          <a:latin typeface="MS Mincho" panose="02020609040205080304" pitchFamily="17" charset="-128"/>
                          <a:ea typeface="MS Mincho" panose="02020609040205080304" pitchFamily="17" charset="-128"/>
                        </a:rPr>
                        <a:t>1,108,521</a:t>
                      </a: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ctr"/>
                      <a:r>
                        <a:rPr lang="en-US" altLang="ja-JP" b="0" i="0" u="none" strike="noStrike">
                          <a:solidFill>
                            <a:srgbClr val="000000"/>
                          </a:solidFill>
                          <a:effectLst/>
                          <a:latin typeface="MS Mincho" panose="02020609040205080304" pitchFamily="17" charset="-128"/>
                          <a:ea typeface="MS Mincho" panose="02020609040205080304" pitchFamily="17" charset="-128"/>
                        </a:rPr>
                        <a:t>133.0</a:t>
                      </a: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28604">
                <a:tc>
                  <a:txBody>
                    <a:bodyPr/>
                    <a:lstStyle/>
                    <a:p>
                      <a:pPr algn="ctr" fontAlgn="ctr"/>
                      <a:r>
                        <a:rPr lang="ja-JP" altLang="en-US" b="0" i="0" u="none" strike="noStrike">
                          <a:solidFill>
                            <a:srgbClr val="000000"/>
                          </a:solidFill>
                          <a:effectLst/>
                          <a:latin typeface="MS Mincho" panose="02020609040205080304" pitchFamily="17" charset="-128"/>
                          <a:ea typeface="MS Mincho" panose="02020609040205080304" pitchFamily="17" charset="-128"/>
                        </a:rPr>
                        <a:t>合計</a:t>
                      </a: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ctr"/>
                      <a:r>
                        <a:rPr lang="en-US" altLang="ja-JP" b="0" i="0" u="none" strike="noStrike" dirty="0">
                          <a:solidFill>
                            <a:srgbClr val="000000"/>
                          </a:solidFill>
                          <a:effectLst/>
                          <a:latin typeface="MS Mincho" panose="02020609040205080304" pitchFamily="17" charset="-128"/>
                          <a:ea typeface="MS Mincho" panose="02020609040205080304" pitchFamily="17" charset="-128"/>
                        </a:rPr>
                        <a:t>15,641,249</a:t>
                      </a: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ctr"/>
                      <a:r>
                        <a:rPr lang="en-US" altLang="ja-JP" b="0" i="0" u="none" strike="noStrike" dirty="0">
                          <a:solidFill>
                            <a:srgbClr val="000000"/>
                          </a:solidFill>
                          <a:effectLst/>
                          <a:latin typeface="MS Mincho" panose="02020609040205080304" pitchFamily="17" charset="-128"/>
                          <a:ea typeface="MS Mincho" panose="02020609040205080304" pitchFamily="17" charset="-128"/>
                        </a:rPr>
                        <a:t>110.6</a:t>
                      </a: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1606261" y="1841368"/>
            <a:ext cx="48013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smtClean="0">
                <a:ln>
                  <a:noFill/>
                </a:ln>
                <a:solidFill>
                  <a:srgbClr val="000000"/>
                </a:solidFill>
                <a:effectLst/>
                <a:latin typeface="ＭＳ 明朝" panose="02020609040205080304" pitchFamily="17" charset="-128"/>
                <a:ea typeface="ＭＳ 明朝" panose="02020609040205080304" pitchFamily="17" charset="-128"/>
              </a:rPr>
              <a:t>販売実績を品目別に示すと、次の通り。</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94937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主な安全衛生保護具（２）</a:t>
            </a:r>
            <a:endParaRPr kumimoji="1" lang="ja-JP" altLang="en-US" dirty="0"/>
          </a:p>
        </p:txBody>
      </p:sp>
      <p:sp>
        <p:nvSpPr>
          <p:cNvPr id="3" name="コンテンツ プレースホルダー 2"/>
          <p:cNvSpPr>
            <a:spLocks noGrp="1"/>
          </p:cNvSpPr>
          <p:nvPr>
            <p:ph idx="1"/>
          </p:nvPr>
        </p:nvSpPr>
        <p:spPr>
          <a:xfrm>
            <a:off x="838199" y="1825624"/>
            <a:ext cx="10789227" cy="5032375"/>
          </a:xfrm>
        </p:spPr>
        <p:txBody>
          <a:bodyPr>
            <a:normAutofit fontScale="92500" lnSpcReduction="10000"/>
          </a:bodyPr>
          <a:lstStyle/>
          <a:p>
            <a:pPr marL="0" indent="0">
              <a:buNone/>
            </a:pPr>
            <a:r>
              <a:rPr lang="ja-JP" altLang="en-US" dirty="0" smtClean="0"/>
              <a:t>手の保護</a:t>
            </a:r>
          </a:p>
          <a:p>
            <a:pPr marL="0" indent="0">
              <a:buNone/>
            </a:pPr>
            <a:r>
              <a:rPr lang="ja-JP" altLang="en-US" dirty="0" smtClean="0"/>
              <a:t>　　　・安全手袋、保護手袋</a:t>
            </a:r>
          </a:p>
          <a:p>
            <a:pPr marL="0" indent="0">
              <a:buNone/>
            </a:pPr>
            <a:r>
              <a:rPr lang="ja-JP" altLang="en-US" dirty="0" smtClean="0"/>
              <a:t>足の保護</a:t>
            </a:r>
          </a:p>
          <a:p>
            <a:pPr marL="0" indent="0">
              <a:buNone/>
            </a:pPr>
            <a:r>
              <a:rPr lang="ja-JP" altLang="en-US" dirty="0" smtClean="0"/>
              <a:t>　　　・安全靴、プロテクティブスニーカー</a:t>
            </a:r>
          </a:p>
          <a:p>
            <a:pPr marL="0" indent="0">
              <a:buNone/>
            </a:pPr>
            <a:r>
              <a:rPr lang="ja-JP" altLang="en-US" dirty="0" smtClean="0"/>
              <a:t>落下の防止</a:t>
            </a:r>
          </a:p>
          <a:p>
            <a:pPr marL="0" indent="0">
              <a:buNone/>
            </a:pPr>
            <a:r>
              <a:rPr lang="ja-JP" altLang="en-US" dirty="0" smtClean="0"/>
              <a:t>　　　・安全帯</a:t>
            </a:r>
            <a:endParaRPr lang="en-US" altLang="ja-JP" dirty="0" smtClean="0"/>
          </a:p>
          <a:p>
            <a:pPr marL="0" indent="0">
              <a:buNone/>
            </a:pPr>
            <a:r>
              <a:rPr lang="ja-JP" altLang="en-US" dirty="0" smtClean="0"/>
              <a:t>身体</a:t>
            </a:r>
            <a:r>
              <a:rPr lang="ja-JP" altLang="en-US" dirty="0"/>
              <a:t>全体</a:t>
            </a:r>
            <a:r>
              <a:rPr lang="ja-JP" altLang="en-US" dirty="0" smtClean="0"/>
              <a:t>の保護</a:t>
            </a:r>
            <a:endParaRPr lang="en-US" altLang="ja-JP" dirty="0" smtClean="0"/>
          </a:p>
          <a:p>
            <a:pPr marL="0" indent="0">
              <a:buNone/>
            </a:pPr>
            <a:r>
              <a:rPr lang="ja-JP" altLang="en-US" dirty="0"/>
              <a:t>　</a:t>
            </a:r>
            <a:r>
              <a:rPr lang="ja-JP" altLang="en-US" dirty="0" smtClean="0"/>
              <a:t>　　・防護服</a:t>
            </a:r>
          </a:p>
          <a:p>
            <a:pPr marL="0" indent="0">
              <a:buNone/>
            </a:pPr>
            <a:r>
              <a:rPr lang="ja-JP" altLang="en-US" dirty="0" smtClean="0"/>
              <a:t>異物の吸引の防止</a:t>
            </a:r>
          </a:p>
          <a:p>
            <a:pPr marL="0" indent="0">
              <a:buNone/>
            </a:pPr>
            <a:r>
              <a:rPr lang="ja-JP" altLang="en-US" dirty="0" smtClean="0"/>
              <a:t>　　　・防塵マスク</a:t>
            </a:r>
          </a:p>
          <a:p>
            <a:pPr marL="0" indent="0">
              <a:buNone/>
            </a:pPr>
            <a:r>
              <a:rPr lang="ja-JP" altLang="en-US" dirty="0" smtClean="0"/>
              <a:t>　　　・ガスマスク（防毒マスク）</a:t>
            </a:r>
            <a:endParaRPr lang="ja-JP" altLang="en-US" dirty="0"/>
          </a:p>
        </p:txBody>
      </p:sp>
    </p:spTree>
    <p:extLst>
      <p:ext uri="{BB962C8B-B14F-4D97-AF65-F5344CB8AC3E}">
        <p14:creationId xmlns:p14="http://schemas.microsoft.com/office/powerpoint/2010/main" val="4159970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保護具（例）</a:t>
            </a:r>
            <a:endParaRPr kumimoji="1" lang="ja-JP" altLang="en-US" dirty="0"/>
          </a:p>
        </p:txBody>
      </p:sp>
      <p:pic>
        <p:nvPicPr>
          <p:cNvPr id="4" name="図 3"/>
          <p:cNvPicPr>
            <a:picLocks noChangeAspect="1"/>
          </p:cNvPicPr>
          <p:nvPr/>
        </p:nvPicPr>
        <p:blipFill>
          <a:blip r:embed="rId2"/>
          <a:stretch>
            <a:fillRect/>
          </a:stretch>
        </p:blipFill>
        <p:spPr>
          <a:xfrm>
            <a:off x="311727" y="1704131"/>
            <a:ext cx="3796145" cy="3796145"/>
          </a:xfrm>
          <a:prstGeom prst="rect">
            <a:avLst/>
          </a:prstGeom>
        </p:spPr>
      </p:pic>
      <p:pic>
        <p:nvPicPr>
          <p:cNvPr id="12290" name="Picture 2" descr="ã¢ãã«ç»å(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8304" y="3248133"/>
            <a:ext cx="2816225" cy="3113762"/>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p:cNvPicPr>
            <a:picLocks noChangeAspect="1"/>
          </p:cNvPicPr>
          <p:nvPr/>
        </p:nvPicPr>
        <p:blipFill>
          <a:blip r:embed="rId4"/>
          <a:stretch>
            <a:fillRect/>
          </a:stretch>
        </p:blipFill>
        <p:spPr>
          <a:xfrm>
            <a:off x="7048211" y="791295"/>
            <a:ext cx="3333750" cy="3333750"/>
          </a:xfrm>
          <a:prstGeom prst="rect">
            <a:avLst/>
          </a:prstGeom>
        </p:spPr>
      </p:pic>
      <p:pic>
        <p:nvPicPr>
          <p:cNvPr id="8" name="Picture 2" descr="ã¡ã¬ãã®ä¸ããä¿è­·ã¡ã¬ã ãã­ãã¯ãã°ã©ã¹ BS-1780 TMC 1å"/>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3445" y="4471555"/>
            <a:ext cx="2386445" cy="23864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3M ã»ã­ã¥ã¢ãã£ãã ã¯ãªã¢ã¬ã³ãº ä¿è­·ããã­ SF201A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94597" y="3676906"/>
            <a:ext cx="2068080" cy="206808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653682" y="5159085"/>
            <a:ext cx="2042547" cy="369332"/>
          </a:xfrm>
          <a:prstGeom prst="rect">
            <a:avLst/>
          </a:prstGeom>
          <a:noFill/>
        </p:spPr>
        <p:txBody>
          <a:bodyPr wrap="none" rtlCol="0">
            <a:spAutoFit/>
          </a:bodyPr>
          <a:lstStyle/>
          <a:p>
            <a:r>
              <a:rPr kumimoji="1" lang="ja-JP" altLang="en-US" dirty="0" smtClean="0"/>
              <a:t>ヘルメット（作業用）</a:t>
            </a:r>
            <a:endParaRPr kumimoji="1" lang="ja-JP" altLang="en-US" dirty="0"/>
          </a:p>
        </p:txBody>
      </p:sp>
      <p:sp>
        <p:nvSpPr>
          <p:cNvPr id="11" name="テキスト ボックス 10"/>
          <p:cNvSpPr txBox="1"/>
          <p:nvPr/>
        </p:nvSpPr>
        <p:spPr>
          <a:xfrm>
            <a:off x="2421532" y="6406117"/>
            <a:ext cx="2961067" cy="369332"/>
          </a:xfrm>
          <a:prstGeom prst="rect">
            <a:avLst/>
          </a:prstGeom>
          <a:noFill/>
        </p:spPr>
        <p:txBody>
          <a:bodyPr wrap="none" rtlCol="0">
            <a:spAutoFit/>
          </a:bodyPr>
          <a:lstStyle/>
          <a:p>
            <a:r>
              <a:rPr kumimoji="1" lang="ja-JP" altLang="en-US" dirty="0" smtClean="0"/>
              <a:t>ヘルメット（乗車用）：</a:t>
            </a:r>
            <a:r>
              <a:rPr kumimoji="1" lang="en-US" altLang="ja-JP" dirty="0" smtClean="0"/>
              <a:t>SHOEI</a:t>
            </a:r>
            <a:r>
              <a:rPr kumimoji="1" lang="ja-JP" altLang="en-US" dirty="0" smtClean="0"/>
              <a:t>製</a:t>
            </a:r>
            <a:endParaRPr kumimoji="1" lang="ja-JP" altLang="en-US" dirty="0"/>
          </a:p>
        </p:txBody>
      </p:sp>
      <p:sp>
        <p:nvSpPr>
          <p:cNvPr id="10" name="テキスト ボックス 9"/>
          <p:cNvSpPr txBox="1"/>
          <p:nvPr/>
        </p:nvSpPr>
        <p:spPr>
          <a:xfrm>
            <a:off x="7637762" y="3898577"/>
            <a:ext cx="877163" cy="369332"/>
          </a:xfrm>
          <a:prstGeom prst="rect">
            <a:avLst/>
          </a:prstGeom>
          <a:noFill/>
        </p:spPr>
        <p:txBody>
          <a:bodyPr wrap="none" rtlCol="0">
            <a:spAutoFit/>
          </a:bodyPr>
          <a:lstStyle/>
          <a:p>
            <a:r>
              <a:rPr kumimoji="1" lang="ja-JP" altLang="en-US" dirty="0" smtClean="0"/>
              <a:t>保護面</a:t>
            </a:r>
            <a:endParaRPr kumimoji="1" lang="ja-JP" altLang="en-US" dirty="0"/>
          </a:p>
        </p:txBody>
      </p:sp>
      <p:sp>
        <p:nvSpPr>
          <p:cNvPr id="12" name="テキスト ボックス 11"/>
          <p:cNvSpPr txBox="1"/>
          <p:nvPr/>
        </p:nvSpPr>
        <p:spPr>
          <a:xfrm>
            <a:off x="6776895" y="6361895"/>
            <a:ext cx="3876382" cy="369332"/>
          </a:xfrm>
          <a:prstGeom prst="rect">
            <a:avLst/>
          </a:prstGeom>
          <a:noFill/>
        </p:spPr>
        <p:txBody>
          <a:bodyPr wrap="none" rtlCol="0">
            <a:spAutoFit/>
          </a:bodyPr>
          <a:lstStyle/>
          <a:p>
            <a:r>
              <a:rPr kumimoji="1" lang="ja-JP" altLang="en-US" dirty="0" smtClean="0"/>
              <a:t>保護メガネ（眼鏡の上から着用できる）</a:t>
            </a:r>
            <a:endParaRPr kumimoji="1" lang="ja-JP" altLang="en-US" dirty="0"/>
          </a:p>
        </p:txBody>
      </p:sp>
      <p:sp>
        <p:nvSpPr>
          <p:cNvPr id="14" name="テキスト ボックス 13"/>
          <p:cNvSpPr txBox="1"/>
          <p:nvPr/>
        </p:nvSpPr>
        <p:spPr>
          <a:xfrm>
            <a:off x="10381961" y="5546866"/>
            <a:ext cx="1241045" cy="369332"/>
          </a:xfrm>
          <a:prstGeom prst="rect">
            <a:avLst/>
          </a:prstGeom>
          <a:noFill/>
        </p:spPr>
        <p:txBody>
          <a:bodyPr wrap="none" rtlCol="0">
            <a:spAutoFit/>
          </a:bodyPr>
          <a:lstStyle/>
          <a:p>
            <a:r>
              <a:rPr kumimoji="1" lang="ja-JP" altLang="en-US" dirty="0" smtClean="0"/>
              <a:t>保護メガネ</a:t>
            </a:r>
            <a:endParaRPr kumimoji="1" lang="ja-JP" altLang="en-US" dirty="0"/>
          </a:p>
        </p:txBody>
      </p:sp>
    </p:spTree>
    <p:extLst>
      <p:ext uri="{BB962C8B-B14F-4D97-AF65-F5344CB8AC3E}">
        <p14:creationId xmlns:p14="http://schemas.microsoft.com/office/powerpoint/2010/main" val="4054396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保護具（例）</a:t>
            </a:r>
            <a:endParaRPr kumimoji="1" lang="ja-JP" altLang="en-US" dirty="0"/>
          </a:p>
        </p:txBody>
      </p:sp>
      <p:pic>
        <p:nvPicPr>
          <p:cNvPr id="13320" name="Picture 8" descr="[ãã¸ããã¯ã­] å®å¨é´ ä½æ¥­é´ åé·é´ ãã¸ãã¯ èæ²¹ JSAA Aç¨® åè¯å¥ 4E 9088 ãã©ãã¯ 24.5 c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732" y="1851801"/>
            <a:ext cx="3747368" cy="3960913"/>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è³æ ãï¼®ï½ï¼ï¼ï¼ãç´ä»ãããªã¼ãµã¤ãºãï¼åå¥ è£½åç»å"/>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893" y="1644887"/>
            <a:ext cx="20955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https://images-na.ssl-images-amazon.com/images/I/81pOFJCQ6wL._SL1500_.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1236" y="3301897"/>
            <a:ext cx="3094310" cy="23723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èè¡ææ§è½å³"/>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41137" y="2496292"/>
            <a:ext cx="2552700" cy="3562351"/>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962891" y="3301897"/>
            <a:ext cx="646331" cy="369332"/>
          </a:xfrm>
          <a:prstGeom prst="rect">
            <a:avLst/>
          </a:prstGeom>
          <a:noFill/>
        </p:spPr>
        <p:txBody>
          <a:bodyPr wrap="none" rtlCol="0">
            <a:spAutoFit/>
          </a:bodyPr>
          <a:lstStyle/>
          <a:p>
            <a:r>
              <a:rPr kumimoji="1" lang="ja-JP" altLang="en-US" dirty="0" smtClean="0"/>
              <a:t>耳栓</a:t>
            </a:r>
            <a:endParaRPr kumimoji="1" lang="ja-JP" altLang="en-US" dirty="0"/>
          </a:p>
        </p:txBody>
      </p:sp>
      <p:sp>
        <p:nvSpPr>
          <p:cNvPr id="6" name="テキスト ボックス 5"/>
          <p:cNvSpPr txBox="1"/>
          <p:nvPr/>
        </p:nvSpPr>
        <p:spPr>
          <a:xfrm>
            <a:off x="1488731" y="5905047"/>
            <a:ext cx="1569660" cy="369332"/>
          </a:xfrm>
          <a:prstGeom prst="rect">
            <a:avLst/>
          </a:prstGeom>
          <a:noFill/>
        </p:spPr>
        <p:txBody>
          <a:bodyPr wrap="none" rtlCol="0">
            <a:spAutoFit/>
          </a:bodyPr>
          <a:lstStyle/>
          <a:p>
            <a:r>
              <a:rPr lang="ja-JP" altLang="en-US" dirty="0" smtClean="0"/>
              <a:t>安全靴（短靴）</a:t>
            </a:r>
            <a:endParaRPr kumimoji="1" lang="ja-JP" altLang="en-US" dirty="0"/>
          </a:p>
        </p:txBody>
      </p:sp>
      <p:sp>
        <p:nvSpPr>
          <p:cNvPr id="15" name="テキスト ボックス 14"/>
          <p:cNvSpPr txBox="1"/>
          <p:nvPr/>
        </p:nvSpPr>
        <p:spPr>
          <a:xfrm>
            <a:off x="5791559" y="5897782"/>
            <a:ext cx="1569660" cy="369332"/>
          </a:xfrm>
          <a:prstGeom prst="rect">
            <a:avLst/>
          </a:prstGeom>
          <a:noFill/>
        </p:spPr>
        <p:txBody>
          <a:bodyPr wrap="none" rtlCol="0">
            <a:spAutoFit/>
          </a:bodyPr>
          <a:lstStyle/>
          <a:p>
            <a:r>
              <a:rPr lang="ja-JP" altLang="en-US" dirty="0" smtClean="0"/>
              <a:t>安全靴（長靴）</a:t>
            </a:r>
            <a:endParaRPr kumimoji="1" lang="ja-JP" altLang="en-US" dirty="0"/>
          </a:p>
        </p:txBody>
      </p:sp>
      <p:sp>
        <p:nvSpPr>
          <p:cNvPr id="7" name="テキスト ボックス 6"/>
          <p:cNvSpPr txBox="1"/>
          <p:nvPr/>
        </p:nvSpPr>
        <p:spPr>
          <a:xfrm>
            <a:off x="2169542" y="6408391"/>
            <a:ext cx="4677884" cy="369332"/>
          </a:xfrm>
          <a:prstGeom prst="rect">
            <a:avLst/>
          </a:prstGeom>
          <a:noFill/>
        </p:spPr>
        <p:txBody>
          <a:bodyPr wrap="none" rtlCol="0">
            <a:spAutoFit/>
          </a:bodyPr>
          <a:lstStyle/>
          <a:p>
            <a:r>
              <a:rPr kumimoji="1" lang="ja-JP" altLang="en-US" dirty="0" smtClean="0"/>
              <a:t>つま先に硬いプロテクターが埋め込まれている</a:t>
            </a:r>
            <a:endParaRPr kumimoji="1" lang="ja-JP" altLang="en-US" dirty="0"/>
          </a:p>
        </p:txBody>
      </p:sp>
      <p:sp>
        <p:nvSpPr>
          <p:cNvPr id="8" name="テキスト ボックス 7"/>
          <p:cNvSpPr txBox="1"/>
          <p:nvPr/>
        </p:nvSpPr>
        <p:spPr>
          <a:xfrm>
            <a:off x="9580594" y="6200143"/>
            <a:ext cx="1800493" cy="369332"/>
          </a:xfrm>
          <a:prstGeom prst="rect">
            <a:avLst/>
          </a:prstGeom>
          <a:noFill/>
        </p:spPr>
        <p:txBody>
          <a:bodyPr wrap="none" rtlCol="0">
            <a:spAutoFit/>
          </a:bodyPr>
          <a:lstStyle/>
          <a:p>
            <a:r>
              <a:rPr kumimoji="1" lang="ja-JP" altLang="en-US" dirty="0" smtClean="0"/>
              <a:t>安全靴の試験例</a:t>
            </a:r>
            <a:endParaRPr kumimoji="1" lang="ja-JP" altLang="en-US" dirty="0"/>
          </a:p>
        </p:txBody>
      </p:sp>
    </p:spTree>
    <p:extLst>
      <p:ext uri="{BB962C8B-B14F-4D97-AF65-F5344CB8AC3E}">
        <p14:creationId xmlns:p14="http://schemas.microsoft.com/office/powerpoint/2010/main" val="1935368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保護具（例）</a:t>
            </a:r>
            <a:endParaRPr kumimoji="1" lang="ja-JP" altLang="en-US" dirty="0"/>
          </a:p>
        </p:txBody>
      </p:sp>
      <p:pic>
        <p:nvPicPr>
          <p:cNvPr id="14342" name="Picture 6" descr="ãã«ãã¼ãã¹åã®å¢è½ææ­¢ç¨å¨å·ã®ã¤ã¡ã¼ã¸ï¼åºæï¼åçå´åçï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430" y="2253817"/>
            <a:ext cx="6000750" cy="3752851"/>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7121R-03 é²ãããã¹ã¯ 7121R èç  082141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1947" y="2672918"/>
            <a:ext cx="3333750" cy="333375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932708" y="6006668"/>
            <a:ext cx="877163" cy="369332"/>
          </a:xfrm>
          <a:prstGeom prst="rect">
            <a:avLst/>
          </a:prstGeom>
          <a:noFill/>
        </p:spPr>
        <p:txBody>
          <a:bodyPr wrap="none" rtlCol="0">
            <a:spAutoFit/>
          </a:bodyPr>
          <a:lstStyle/>
          <a:p>
            <a:r>
              <a:rPr kumimoji="1" lang="ja-JP" altLang="en-US" dirty="0" smtClean="0"/>
              <a:t>安全帯</a:t>
            </a:r>
            <a:endParaRPr kumimoji="1" lang="ja-JP" altLang="en-US" dirty="0"/>
          </a:p>
        </p:txBody>
      </p:sp>
      <p:sp>
        <p:nvSpPr>
          <p:cNvPr id="5" name="テキスト ボックス 4"/>
          <p:cNvSpPr txBox="1"/>
          <p:nvPr/>
        </p:nvSpPr>
        <p:spPr>
          <a:xfrm>
            <a:off x="7933458" y="5822002"/>
            <a:ext cx="2056973" cy="369332"/>
          </a:xfrm>
          <a:prstGeom prst="rect">
            <a:avLst/>
          </a:prstGeom>
          <a:noFill/>
        </p:spPr>
        <p:txBody>
          <a:bodyPr wrap="none" rtlCol="0">
            <a:spAutoFit/>
          </a:bodyPr>
          <a:lstStyle/>
          <a:p>
            <a:r>
              <a:rPr kumimoji="1" lang="ja-JP" altLang="en-US" dirty="0" smtClean="0"/>
              <a:t>防塵マスク：興研製</a:t>
            </a:r>
            <a:endParaRPr kumimoji="1" lang="ja-JP" altLang="en-US" dirty="0"/>
          </a:p>
        </p:txBody>
      </p:sp>
    </p:spTree>
    <p:extLst>
      <p:ext uri="{BB962C8B-B14F-4D97-AF65-F5344CB8AC3E}">
        <p14:creationId xmlns:p14="http://schemas.microsoft.com/office/powerpoint/2010/main" val="1591330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安全衛生保護具の特徴</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労働安全衛生法、及びその関連法規に規格が規定されているものが多い。</a:t>
            </a:r>
            <a:endParaRPr kumimoji="1" lang="en-US" altLang="ja-JP" dirty="0" smtClean="0"/>
          </a:p>
          <a:p>
            <a:r>
              <a:rPr kumimoji="1" lang="ja-JP" altLang="en-US" dirty="0" smtClean="0"/>
              <a:t>使用者が限られているが、使用者が確実に存在する。</a:t>
            </a:r>
            <a:endParaRPr kumimoji="1" lang="en-US" altLang="ja-JP" dirty="0" smtClean="0"/>
          </a:p>
          <a:p>
            <a:r>
              <a:rPr lang="ja-JP" altLang="en-US" dirty="0" smtClean="0"/>
              <a:t>取引形態：</a:t>
            </a:r>
            <a:endParaRPr lang="en-US" altLang="ja-JP" dirty="0" smtClean="0"/>
          </a:p>
          <a:p>
            <a:pPr marL="0" indent="0">
              <a:buNone/>
            </a:pPr>
            <a:r>
              <a:rPr kumimoji="1" lang="ja-JP" altLang="en-US" dirty="0"/>
              <a:t>　</a:t>
            </a:r>
            <a:r>
              <a:rPr kumimoji="1" lang="ja-JP" altLang="en-US" dirty="0" smtClean="0"/>
              <a:t>　①　商社を介した販売</a:t>
            </a:r>
            <a:endParaRPr kumimoji="1" lang="en-US" altLang="ja-JP" dirty="0" smtClean="0"/>
          </a:p>
          <a:p>
            <a:pPr marL="0" indent="0">
              <a:buNone/>
            </a:pPr>
            <a:r>
              <a:rPr lang="ja-JP" altLang="en-US" dirty="0"/>
              <a:t>　</a:t>
            </a:r>
            <a:r>
              <a:rPr lang="ja-JP" altLang="en-US" dirty="0" smtClean="0"/>
              <a:t>　②　ホームセンター、専門店での販売</a:t>
            </a:r>
            <a:endParaRPr lang="en-US" altLang="ja-JP" dirty="0" smtClean="0"/>
          </a:p>
          <a:p>
            <a:pPr marL="0" indent="0">
              <a:buNone/>
            </a:pPr>
            <a:r>
              <a:rPr kumimoji="1" lang="ja-JP" altLang="en-US" dirty="0"/>
              <a:t>　</a:t>
            </a:r>
            <a:r>
              <a:rPr kumimoji="1" lang="ja-JP" altLang="en-US" dirty="0" smtClean="0"/>
              <a:t>　③　ネット販売</a:t>
            </a:r>
            <a:endParaRPr kumimoji="1" lang="ja-JP" altLang="en-US" dirty="0"/>
          </a:p>
        </p:txBody>
      </p:sp>
    </p:spTree>
    <p:extLst>
      <p:ext uri="{BB962C8B-B14F-4D97-AF65-F5344CB8AC3E}">
        <p14:creationId xmlns:p14="http://schemas.microsoft.com/office/powerpoint/2010/main" val="3627297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安全衛生保護具業界の特徴（１）</a:t>
            </a:r>
            <a:endParaRPr kumimoji="1" lang="ja-JP" altLang="en-US" dirty="0"/>
          </a:p>
        </p:txBody>
      </p:sp>
      <p:sp>
        <p:nvSpPr>
          <p:cNvPr id="3" name="コンテンツ プレースホルダー 2"/>
          <p:cNvSpPr>
            <a:spLocks noGrp="1"/>
          </p:cNvSpPr>
          <p:nvPr>
            <p:ph idx="1"/>
          </p:nvPr>
        </p:nvSpPr>
        <p:spPr>
          <a:xfrm>
            <a:off x="838199" y="1825624"/>
            <a:ext cx="11204865" cy="4658303"/>
          </a:xfrm>
        </p:spPr>
        <p:txBody>
          <a:bodyPr>
            <a:normAutofit/>
          </a:bodyPr>
          <a:lstStyle/>
          <a:p>
            <a:r>
              <a:rPr kumimoji="1" lang="ja-JP" altLang="en-US" dirty="0" smtClean="0"/>
              <a:t>各企業（メーカー）が保護部位ごとに得意分野を持っている。</a:t>
            </a:r>
            <a:endParaRPr kumimoji="1" lang="en-US" altLang="ja-JP" dirty="0" smtClean="0"/>
          </a:p>
          <a:p>
            <a:r>
              <a:rPr lang="ja-JP" altLang="en-US" dirty="0" smtClean="0"/>
              <a:t>業界</a:t>
            </a:r>
            <a:r>
              <a:rPr lang="ja-JP" altLang="en-US" dirty="0"/>
              <a:t>団体</a:t>
            </a:r>
            <a:r>
              <a:rPr lang="ja-JP" altLang="en-US" dirty="0" smtClean="0"/>
              <a:t>が、活発に活動している。</a:t>
            </a:r>
            <a:endParaRPr lang="en-US" altLang="ja-JP" dirty="0" smtClean="0"/>
          </a:p>
          <a:p>
            <a:pPr marL="0" indent="0">
              <a:buNone/>
            </a:pPr>
            <a:r>
              <a:rPr kumimoji="1" lang="ja-JP" altLang="en-US" dirty="0"/>
              <a:t>　</a:t>
            </a:r>
            <a:r>
              <a:rPr kumimoji="1" lang="ja-JP" altLang="en-US" dirty="0" smtClean="0"/>
              <a:t>　保護具全般として、「</a:t>
            </a:r>
            <a:r>
              <a:rPr lang="ja-JP" altLang="en-US" dirty="0" smtClean="0"/>
              <a:t>公益社団法人　日本保安用品協会」がある。</a:t>
            </a:r>
            <a:endParaRPr lang="en-US" altLang="ja-JP" dirty="0" smtClean="0"/>
          </a:p>
          <a:p>
            <a:pPr marL="0" indent="0">
              <a:buNone/>
            </a:pPr>
            <a:r>
              <a:rPr kumimoji="1" lang="ja-JP" altLang="en-US" dirty="0"/>
              <a:t>　</a:t>
            </a:r>
            <a:r>
              <a:rPr kumimoji="1" lang="ja-JP" altLang="en-US" dirty="0" smtClean="0"/>
              <a:t>　その維持会員として、保護部位ごとの業界団体がある。</a:t>
            </a:r>
            <a:endParaRPr kumimoji="1" lang="en-US" altLang="ja-JP" dirty="0" smtClean="0"/>
          </a:p>
          <a:p>
            <a:pPr marL="0" indent="0">
              <a:buNone/>
            </a:pPr>
            <a:r>
              <a:rPr lang="ja-JP" altLang="en-US" dirty="0"/>
              <a:t>　</a:t>
            </a:r>
            <a:r>
              <a:rPr lang="ja-JP" altLang="en-US" dirty="0" smtClean="0"/>
              <a:t>　　　　　一般社団法人 日本ヘルメット工業会、日本安全靴工業会、</a:t>
            </a:r>
            <a:endParaRPr lang="en-US" altLang="ja-JP" dirty="0" smtClean="0"/>
          </a:p>
          <a:p>
            <a:pPr marL="0" indent="0">
              <a:buNone/>
            </a:pPr>
            <a:r>
              <a:rPr lang="ja-JP" altLang="en-US" dirty="0"/>
              <a:t>　</a:t>
            </a:r>
            <a:r>
              <a:rPr lang="ja-JP" altLang="en-US" dirty="0" smtClean="0"/>
              <a:t>　　　　　日本保護眼鏡工業会、日本呼吸用保護具工業会、</a:t>
            </a:r>
            <a:endParaRPr lang="en-US" altLang="ja-JP" dirty="0" smtClean="0"/>
          </a:p>
          <a:p>
            <a:pPr marL="0" indent="0">
              <a:buNone/>
            </a:pPr>
            <a:r>
              <a:rPr lang="ja-JP" altLang="en-US" dirty="0"/>
              <a:t>　</a:t>
            </a:r>
            <a:r>
              <a:rPr lang="ja-JP" altLang="en-US" dirty="0" smtClean="0"/>
              <a:t>　　　　　日本安全帯研究会、一般社団法人 日本防護服協議会、</a:t>
            </a:r>
            <a:endParaRPr lang="en-US" altLang="ja-JP" dirty="0" smtClean="0"/>
          </a:p>
          <a:p>
            <a:pPr marL="0" indent="0">
              <a:buNone/>
            </a:pPr>
            <a:r>
              <a:rPr lang="ja-JP" altLang="en-US" dirty="0"/>
              <a:t>　</a:t>
            </a:r>
            <a:r>
              <a:rPr lang="ja-JP" altLang="en-US" dirty="0" smtClean="0"/>
              <a:t>　　　　　日本聴力保護研究会、日本防護手袋研究会　等</a:t>
            </a:r>
            <a:endParaRPr kumimoji="1" lang="ja-JP" altLang="en-US" dirty="0"/>
          </a:p>
        </p:txBody>
      </p:sp>
    </p:spTree>
    <p:extLst>
      <p:ext uri="{BB962C8B-B14F-4D97-AF65-F5344CB8AC3E}">
        <p14:creationId xmlns:p14="http://schemas.microsoft.com/office/powerpoint/2010/main" val="291383357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1672</Words>
  <Application>Microsoft Office PowerPoint</Application>
  <PresentationFormat>ワイド画面</PresentationFormat>
  <Paragraphs>426</Paragraphs>
  <Slides>36</Slides>
  <Notes>0</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36</vt:i4>
      </vt:variant>
    </vt:vector>
  </HeadingPairs>
  <TitlesOfParts>
    <vt:vector size="47" baseType="lpstr">
      <vt:lpstr>Montserrat</vt:lpstr>
      <vt:lpstr>ＭＳ Ｐゴシック</vt:lpstr>
      <vt:lpstr>ＭＳ Ｐゴシック</vt:lpstr>
      <vt:lpstr>ＭＳ 明朝</vt:lpstr>
      <vt:lpstr>ＭＳ 明朝</vt:lpstr>
      <vt:lpstr>ヒラギノ角ゴ Pro W3</vt:lpstr>
      <vt:lpstr>Arial</vt:lpstr>
      <vt:lpstr>Calibri</vt:lpstr>
      <vt:lpstr>Calibri Light</vt:lpstr>
      <vt:lpstr>Office テーマ</vt:lpstr>
      <vt:lpstr>Microsoft Excel Worksheet</vt:lpstr>
      <vt:lpstr>安全衛生保護具製造販売メーカーの財務分析</vt:lpstr>
      <vt:lpstr>安全保護具とは</vt:lpstr>
      <vt:lpstr>主な安全衛生保護具（１）</vt:lpstr>
      <vt:lpstr>主な安全衛生保護具（２）</vt:lpstr>
      <vt:lpstr>保護具（例）</vt:lpstr>
      <vt:lpstr>保護具（例）</vt:lpstr>
      <vt:lpstr>保護具（例）</vt:lpstr>
      <vt:lpstr>安全衛生保護具の特徴</vt:lpstr>
      <vt:lpstr>安全衛生保護具業界の特徴（１）</vt:lpstr>
      <vt:lpstr>安全衛生保護具業界の特徴（２）</vt:lpstr>
      <vt:lpstr>主要保護具メーカーの設立年と取扱範囲</vt:lpstr>
      <vt:lpstr>業界最大手：ミドリ安全のＢＳ</vt:lpstr>
      <vt:lpstr>業界最大手：ミドリ安全のＰＬ</vt:lpstr>
      <vt:lpstr>対象企業（１）：　アゼアス株式会社</vt:lpstr>
      <vt:lpstr>アゼアスの社是／経営理念</vt:lpstr>
      <vt:lpstr>コーポレートスローガンと社名の由来</vt:lpstr>
      <vt:lpstr>アゼアスの沿革</vt:lpstr>
      <vt:lpstr>アゼアスの沿革</vt:lpstr>
      <vt:lpstr>事業内容</vt:lpstr>
      <vt:lpstr>各事業販売実績、重要な契約等</vt:lpstr>
      <vt:lpstr>対象企業（２）：興研株式会社</vt:lpstr>
      <vt:lpstr>経営理念等</vt:lpstr>
      <vt:lpstr>興研の沿革</vt:lpstr>
      <vt:lpstr>PowerPoint プレゼンテーション</vt:lpstr>
      <vt:lpstr>PowerPoint プレゼンテーション</vt:lpstr>
      <vt:lpstr>事業領域</vt:lpstr>
      <vt:lpstr>販売実績</vt:lpstr>
      <vt:lpstr>対象企業（３）：株式会社ＳＨＯＥＩ</vt:lpstr>
      <vt:lpstr>ＳＨＯＥＩとアライの比較</vt:lpstr>
      <vt:lpstr>WEB上の情報</vt:lpstr>
      <vt:lpstr>アライの沿革</vt:lpstr>
      <vt:lpstr>SHOEIの沿革（１）</vt:lpstr>
      <vt:lpstr>PowerPoint プレゼンテーション</vt:lpstr>
      <vt:lpstr>SHOEIの経営方針</vt:lpstr>
      <vt:lpstr>SHOEIの事業系統図</vt:lpstr>
      <vt:lpstr>SHOEIの販売実績</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安全衛生保護具製造販売メーカーの財務分析</dc:title>
  <dc:creator>伏見 隆夫</dc:creator>
  <cp:lastModifiedBy>伏見 隆夫</cp:lastModifiedBy>
  <cp:revision>31</cp:revision>
  <cp:lastPrinted>2018-08-15T08:34:09Z</cp:lastPrinted>
  <dcterms:created xsi:type="dcterms:W3CDTF">2018-08-15T02:04:04Z</dcterms:created>
  <dcterms:modified xsi:type="dcterms:W3CDTF">2018-08-15T08:38:55Z</dcterms:modified>
</cp:coreProperties>
</file>